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3" r:id="rId5"/>
    <p:sldId id="262" r:id="rId6"/>
    <p:sldId id="261" r:id="rId7"/>
    <p:sldId id="260" r:id="rId8"/>
    <p:sldId id="259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01761B-5201-DD69-7104-544908B338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A7BBE2A-679A-5365-1547-1B7B3E3FE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CEF577-C2A6-10E8-593A-9318557D4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C0F622-73F7-F19F-A4C1-4DAD735F9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5379E3-02E5-13D9-DF72-613DE8580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40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C1BA60-1E7F-55C3-7135-E0BD0BE8A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D492E71-88D8-72A6-D693-E71D19976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82ABC3-9C4E-3C1D-2B87-33296F405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D6B8DC-6588-8664-E7EA-AA2BEF5EA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9896A5-9ED2-046F-28B6-20B92DC04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437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FD5AD22-D629-FA8E-3289-9CA990EC2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944F69-B317-B081-8DB2-CDA4960C3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DEAFB0-BF31-A990-F4B2-7469C4608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B07616-016D-EEF2-2166-8E60BBAE2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925FA0-E9EE-881C-E01C-4F6E62594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117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40E55E-98D5-1A9B-E1C7-A127804A9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D1DA87-CB13-7950-2DF1-1072408A5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4D34DC-EF77-A1D6-EE43-F7CC5BFEA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EE8036-A8A0-C972-44A8-EAE2B87FE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866EFE-8406-B457-22E9-92104F258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983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A3D2F9-54C5-4F71-8D30-20B999916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F0FC66-FDA4-E96E-F8D4-E627B72BA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4C2A0B-F08E-DF76-D011-83F72E770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1483B6-2F1B-44F2-4175-C55624CA1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F08DAB-4A23-98A5-BD6D-C108C458D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0668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0BB023-8753-D782-F996-F5AFAA9C0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AAD76A-30BE-F2BE-05D7-8BE0396DD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82D716-582E-3789-4851-A470388B6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AEAA9D-22F0-D401-8796-1F5C32E8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2EB319-D98D-7E96-7CFF-7039537E3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33F65B-BBD7-4EFF-41BC-AB2217C64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540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BAB3A-83A8-7237-E102-63FF80B22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E462C7-0F44-C26C-8D21-943C35FC7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359BD0-D090-69B3-7920-5543B5B38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BB294C6-B969-B041-CD6E-155DEFB93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A522699-5C39-2538-B478-78D8E4051F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E4D0A11-DA2B-18E0-1ED7-EF4BA8BED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AAB93FB-4182-7AC7-AC96-C9C847EF8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11B4DD2-AEA2-A76B-ED6B-A973ECA04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824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90111-EBFF-843A-CDA3-A7513EEAB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9D1B4B3-395D-643F-216C-9D95EF155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BB157A2-4099-E631-B24A-95830F252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56E141-DD87-E8CF-4C74-D8384698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921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796283A-2B1E-F54A-DF7F-92F17559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E5F0455-E24B-A7D7-7446-21E0B963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B20AAE3-E565-BD52-E563-A91098548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5179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AD6EEF-0B89-74DF-02B8-762661D1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FDF503-74EE-E1BF-96D1-77488A4D0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9E644F-6CEF-6D8A-4434-4CA0D6888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C2BC62-18D2-6FD5-6EC5-36822A4D8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6E80C6-8804-509B-9A3D-9C3EFC23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6C68C7C-AB32-8E36-AB36-B57E784D7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101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276C7-53B5-D107-D1D8-7862D14E9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7050307-B3EE-ECEC-332F-886B40AFF3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8B1D87-6DD1-B7D2-5AF4-888C5D864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3C1BD9-7688-EC6F-F66D-854E09BCC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BC28F2B-8DAA-778E-41DF-4F44CCE54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3ECF67-9885-250A-34BF-ABE757E72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1709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069DD92-BCB5-1B4E-2B8F-DBF1ED92D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73F82E-2160-D40A-B7D3-7C1E4958A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F758DF-003C-765B-770E-374281394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573546-AE3A-40D9-A1AA-5CF238D380BC}" type="datetimeFigureOut">
              <a:rPr lang="es-CO" smtClean="0"/>
              <a:t>25/10/2025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B0A6E4-D78C-F070-1E3E-B2B221F6B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3DF31C-3E9D-8008-3930-C46D397F37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74B511-10FE-41AD-A9F5-EB5EB10F60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004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1548552-F85E-6361-12E2-8355714D66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361"/>
          <a:stretch>
            <a:fillRect/>
          </a:stretch>
        </p:blipFill>
        <p:spPr>
          <a:xfrm>
            <a:off x="4043495" y="253845"/>
            <a:ext cx="7905532" cy="5568139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62086EA-5192-1AD3-A6C6-CE7243279602}"/>
              </a:ext>
            </a:extLst>
          </p:cNvPr>
          <p:cNvSpPr txBox="1"/>
          <p:nvPr/>
        </p:nvSpPr>
        <p:spPr>
          <a:xfrm>
            <a:off x="556470" y="176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1. CONSULTAS CON EL LEFT JOIN</a:t>
            </a:r>
            <a:endParaRPr lang="es-CO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76F33EC7-A3BB-504F-A321-768991D724E3}"/>
              </a:ext>
            </a:extLst>
          </p:cNvPr>
          <p:cNvSpPr/>
          <p:nvPr/>
        </p:nvSpPr>
        <p:spPr>
          <a:xfrm>
            <a:off x="4823671" y="666684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0796E367-1BC9-F348-8B97-404A10A4175F}"/>
              </a:ext>
            </a:extLst>
          </p:cNvPr>
          <p:cNvSpPr/>
          <p:nvPr/>
        </p:nvSpPr>
        <p:spPr>
          <a:xfrm>
            <a:off x="10277913" y="4029017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90896B1-B65E-4528-F287-5E38963EC243}"/>
              </a:ext>
            </a:extLst>
          </p:cNvPr>
          <p:cNvSpPr txBox="1"/>
          <p:nvPr/>
        </p:nvSpPr>
        <p:spPr>
          <a:xfrm>
            <a:off x="161488" y="5192649"/>
            <a:ext cx="76151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s-MX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* Que se desea consultar y de que tablas?</a:t>
            </a:r>
            <a:endParaRPr lang="es-MX" sz="1200" b="0" i="0" dirty="0">
              <a:effectLst/>
              <a:latin typeface="Merriweather" panose="00000500000000000000" pitchFamily="2" charset="0"/>
            </a:endParaRPr>
          </a:p>
          <a:p>
            <a:pPr algn="l">
              <a:buNone/>
            </a:pPr>
            <a:r>
              <a:rPr lang="es-MX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Toda la información de los estudiantes solteros matriculados</a:t>
            </a:r>
            <a:endParaRPr lang="es-MX" sz="1200" b="0" i="0" dirty="0">
              <a:effectLst/>
              <a:latin typeface="Merriweather" panose="00000500000000000000" pitchFamily="2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B0FE343-0A9B-AC61-EF59-19476DBC3CB7}"/>
              </a:ext>
            </a:extLst>
          </p:cNvPr>
          <p:cNvSpPr txBox="1"/>
          <p:nvPr/>
        </p:nvSpPr>
        <p:spPr>
          <a:xfrm>
            <a:off x="161488" y="5640299"/>
            <a:ext cx="86301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select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e.*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from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estudiante as e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left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join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matricular as m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on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e.carnet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=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m.carnet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where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e.estado_civil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='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soltero'group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by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carnet;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207270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7B795-8B97-EDEC-3F03-863618B8E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4C33F04-316D-7BAE-E0E5-7CBF4F0E8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952" y="84576"/>
            <a:ext cx="8638879" cy="563671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5899F53-F29A-27D8-6B87-82EB7AE6647A}"/>
              </a:ext>
            </a:extLst>
          </p:cNvPr>
          <p:cNvSpPr txBox="1"/>
          <p:nvPr/>
        </p:nvSpPr>
        <p:spPr>
          <a:xfrm>
            <a:off x="556470" y="176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2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. CONSULTAS CON EL </a:t>
            </a:r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INNER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JOIN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6D1C7B55-84E4-AE4A-0E48-92B291E5A8C5}"/>
              </a:ext>
            </a:extLst>
          </p:cNvPr>
          <p:cNvSpPr/>
          <p:nvPr/>
        </p:nvSpPr>
        <p:spPr>
          <a:xfrm>
            <a:off x="8570056" y="2930510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0126E5E-DF49-6CAA-1690-13DAC863B210}"/>
              </a:ext>
            </a:extLst>
          </p:cNvPr>
          <p:cNvSpPr txBox="1"/>
          <p:nvPr/>
        </p:nvSpPr>
        <p:spPr>
          <a:xfrm>
            <a:off x="97871" y="5666575"/>
            <a:ext cx="928940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Select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e.nombre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'Nombre Estudiante' ,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a.nombre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'Asignatura',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j.descripcion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'jornada'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from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estudiante e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inner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join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asignatura a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inner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join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jornada j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inner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join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matricular m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inner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join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estudiante_asignatura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ea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inner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join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estudiante_jornada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ej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on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e.carnet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=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ea.carnet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and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e.carnet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=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ej.carnet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and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e.carnet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=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m.carnet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and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j.idj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=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m.idj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where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a.nombre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='java' and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j.descripcion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='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Mañana'group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by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e.carnet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;</a:t>
            </a:r>
            <a:endParaRPr lang="es-CO" sz="12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160E126-8C80-F23A-4A9E-EB7CA0807C18}"/>
              </a:ext>
            </a:extLst>
          </p:cNvPr>
          <p:cNvSpPr txBox="1"/>
          <p:nvPr/>
        </p:nvSpPr>
        <p:spPr>
          <a:xfrm>
            <a:off x="97871" y="5204963"/>
            <a:ext cx="75081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s-MX" sz="1200" dirty="0">
                <a:solidFill>
                  <a:srgbClr val="000000"/>
                </a:solidFill>
                <a:latin typeface="Merriweather" panose="00000500000000000000" pitchFamily="2" charset="0"/>
              </a:rPr>
              <a:t>-</a:t>
            </a:r>
            <a:r>
              <a:rPr lang="es-MX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Que se desea consultar y de que tablas?</a:t>
            </a:r>
            <a:endParaRPr lang="es-MX" sz="1200" b="0" i="0" dirty="0">
              <a:effectLst/>
              <a:latin typeface="Merriweather" panose="00000500000000000000" pitchFamily="2" charset="0"/>
            </a:endParaRPr>
          </a:p>
          <a:p>
            <a:pPr algn="l">
              <a:buNone/>
            </a:pPr>
            <a:r>
              <a:rPr lang="es-MX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Estudiantes que están matriculados en la asignatura Java y que estudian en la jornada Mañana</a:t>
            </a:r>
            <a:endParaRPr lang="es-MX" sz="1200" b="0" i="0" dirty="0">
              <a:effectLst/>
              <a:latin typeface="Merriweather" panose="00000500000000000000" pitchFamily="2" charset="0"/>
            </a:endParaRP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6E5E3939-B99D-1884-814E-158576E60EB9}"/>
              </a:ext>
            </a:extLst>
          </p:cNvPr>
          <p:cNvSpPr/>
          <p:nvPr/>
        </p:nvSpPr>
        <p:spPr>
          <a:xfrm>
            <a:off x="8836406" y="84576"/>
            <a:ext cx="390086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DB735FFB-018E-77DF-8F74-A32F52928C6C}"/>
              </a:ext>
            </a:extLst>
          </p:cNvPr>
          <p:cNvSpPr/>
          <p:nvPr/>
        </p:nvSpPr>
        <p:spPr>
          <a:xfrm>
            <a:off x="6732168" y="84576"/>
            <a:ext cx="390086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3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207A18CF-740D-2402-F234-936C8031F4CF}"/>
              </a:ext>
            </a:extLst>
          </p:cNvPr>
          <p:cNvSpPr/>
          <p:nvPr/>
        </p:nvSpPr>
        <p:spPr>
          <a:xfrm>
            <a:off x="9686490" y="3940933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DFD1B9E2-6ADA-56BB-3ED3-7193BD01201C}"/>
              </a:ext>
            </a:extLst>
          </p:cNvPr>
          <p:cNvSpPr/>
          <p:nvPr/>
        </p:nvSpPr>
        <p:spPr>
          <a:xfrm>
            <a:off x="4142765" y="564996"/>
            <a:ext cx="429235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4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3F1862D6-C0AC-7A7E-84E0-2B2C4943C1F6}"/>
              </a:ext>
            </a:extLst>
          </p:cNvPr>
          <p:cNvSpPr/>
          <p:nvPr/>
        </p:nvSpPr>
        <p:spPr>
          <a:xfrm>
            <a:off x="5865303" y="2930510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446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4AE7A-6024-F99E-E814-378A85CEB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50BA3B4-E608-6D39-0FA9-00B41C750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449" y="0"/>
            <a:ext cx="9240252" cy="5932801"/>
          </a:xfrm>
          <a:prstGeom prst="rect">
            <a:avLst/>
          </a:prstGeom>
          <a:solidFill>
            <a:srgbClr val="C00000"/>
          </a:solidFill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65F0399-685D-5568-1909-061D1CF8263B}"/>
              </a:ext>
            </a:extLst>
          </p:cNvPr>
          <p:cNvSpPr txBox="1"/>
          <p:nvPr/>
        </p:nvSpPr>
        <p:spPr>
          <a:xfrm>
            <a:off x="556470" y="176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3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. CONSULTAS CON EL </a:t>
            </a:r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RIGTH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JOIN</a:t>
            </a:r>
            <a:endParaRPr lang="es-CO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AAF55006-36FD-8825-F239-4FFFBEEBC9FB}"/>
              </a:ext>
            </a:extLst>
          </p:cNvPr>
          <p:cNvSpPr/>
          <p:nvPr/>
        </p:nvSpPr>
        <p:spPr>
          <a:xfrm>
            <a:off x="3604470" y="563677"/>
            <a:ext cx="430633" cy="36152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71300C3-9DDE-129E-A31C-7932D3C8E1B5}"/>
              </a:ext>
            </a:extLst>
          </p:cNvPr>
          <p:cNvSpPr txBox="1"/>
          <p:nvPr/>
        </p:nvSpPr>
        <p:spPr>
          <a:xfrm>
            <a:off x="74802" y="5471136"/>
            <a:ext cx="60946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s-MX" sz="1200" dirty="0">
                <a:solidFill>
                  <a:srgbClr val="000000"/>
                </a:solidFill>
                <a:latin typeface="Merriweather" panose="00000500000000000000" pitchFamily="2" charset="0"/>
              </a:rPr>
              <a:t>-</a:t>
            </a:r>
            <a:r>
              <a:rPr lang="es-MX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Que se desea consultar y de que tablas?</a:t>
            </a:r>
            <a:endParaRPr lang="es-MX" sz="1200" b="0" i="0" dirty="0">
              <a:effectLst/>
              <a:latin typeface="Merriweather" panose="00000500000000000000" pitchFamily="2" charset="0"/>
            </a:endParaRPr>
          </a:p>
          <a:p>
            <a:pPr algn="l">
              <a:buNone/>
            </a:pPr>
            <a:r>
              <a:rPr lang="es-MX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Estudiantes que están viudos y les gusta leer</a:t>
            </a:r>
            <a:endParaRPr lang="es-MX" sz="1200" b="0" i="0" dirty="0">
              <a:effectLst/>
              <a:latin typeface="Merriweather" panose="00000500000000000000" pitchFamily="2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3332A48-0BA6-221A-7511-52572E3C7999}"/>
              </a:ext>
            </a:extLst>
          </p:cNvPr>
          <p:cNvSpPr txBox="1"/>
          <p:nvPr/>
        </p:nvSpPr>
        <p:spPr>
          <a:xfrm>
            <a:off x="77598" y="5794301"/>
            <a:ext cx="6474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b="0" i="0" dirty="0" err="1">
                <a:effectLst/>
                <a:latin typeface="Merriweather" panose="00000500000000000000" pitchFamily="2" charset="0"/>
              </a:rPr>
              <a:t>select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e.nombre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,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e.estado_civil'Estado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Civil',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e.hobby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from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estudiante as e 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right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join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matricular as m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on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e.carnet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=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m.carnet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 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where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e.estado_civil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='viudo' and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e.hobby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='leer' 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group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by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e.carnet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;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367367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49C88-0706-12DE-D9C2-C4F6ECF10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1A3A2BA-4590-8285-BD09-CA31B78FF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5074" y="0"/>
            <a:ext cx="8906926" cy="5811611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135330E-DFA1-30C7-3C30-2031C5D09BA6}"/>
              </a:ext>
            </a:extLst>
          </p:cNvPr>
          <p:cNvSpPr txBox="1"/>
          <p:nvPr/>
        </p:nvSpPr>
        <p:spPr>
          <a:xfrm>
            <a:off x="556470" y="176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4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. CONSULTAS CON EL JOIN</a:t>
            </a:r>
            <a:endParaRPr lang="es-CO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43A17B85-F875-B1DB-34DE-7C7861239DC5}"/>
              </a:ext>
            </a:extLst>
          </p:cNvPr>
          <p:cNvSpPr/>
          <p:nvPr/>
        </p:nvSpPr>
        <p:spPr>
          <a:xfrm>
            <a:off x="9773176" y="1200529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A96EC4DA-768C-1CB2-96AA-B609E44821A4}"/>
              </a:ext>
            </a:extLst>
          </p:cNvPr>
          <p:cNvSpPr/>
          <p:nvPr/>
        </p:nvSpPr>
        <p:spPr>
          <a:xfrm>
            <a:off x="9773175" y="3987073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C8DD5244-AAAB-7ED8-A028-11CE7E1EE796}"/>
              </a:ext>
            </a:extLst>
          </p:cNvPr>
          <p:cNvSpPr/>
          <p:nvPr/>
        </p:nvSpPr>
        <p:spPr>
          <a:xfrm>
            <a:off x="7507840" y="2327451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3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4B571D5-EE1B-FDD7-CC82-FA035C1CAF17}"/>
              </a:ext>
            </a:extLst>
          </p:cNvPr>
          <p:cNvSpPr txBox="1"/>
          <p:nvPr/>
        </p:nvSpPr>
        <p:spPr>
          <a:xfrm>
            <a:off x="77599" y="5349946"/>
            <a:ext cx="81268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s-MX" sz="1200" dirty="0">
                <a:solidFill>
                  <a:srgbClr val="000000"/>
                </a:solidFill>
                <a:latin typeface="Merriweather" panose="00000500000000000000" pitchFamily="2" charset="0"/>
              </a:rPr>
              <a:t>-</a:t>
            </a:r>
            <a:r>
              <a:rPr lang="es-MX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Que se desea consultar y de que tablas?</a:t>
            </a:r>
            <a:endParaRPr lang="es-MX" sz="1200" b="0" i="0" dirty="0">
              <a:effectLst/>
              <a:latin typeface="Merriweather" panose="00000500000000000000" pitchFamily="2" charset="0"/>
            </a:endParaRPr>
          </a:p>
          <a:p>
            <a:pPr algn="l">
              <a:buNone/>
            </a:pPr>
            <a:r>
              <a:rPr lang="es-MX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Cuales profesores están programados para dar bases de datos a los estudiantes que ya están matriculados</a:t>
            </a:r>
            <a:endParaRPr lang="es-MX" sz="1200" b="0" i="0" dirty="0">
              <a:effectLst/>
              <a:latin typeface="Merriweather" panose="00000500000000000000" pitchFamily="2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4AB7866-CAF3-98AA-54EC-88EB0C8E4055}"/>
              </a:ext>
            </a:extLst>
          </p:cNvPr>
          <p:cNvSpPr txBox="1"/>
          <p:nvPr/>
        </p:nvSpPr>
        <p:spPr>
          <a:xfrm>
            <a:off x="102457" y="5811611"/>
            <a:ext cx="81019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Select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p.nombre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'Nombre Profesor', </a:t>
            </a:r>
            <a:r>
              <a:rPr lang="es-CO" sz="1200" b="0" i="0" dirty="0" err="1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a.nombre</a:t>
            </a:r>
            <a:r>
              <a:rPr lang="es-CO" sz="12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'Asignatura' 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from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matricular m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join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profesor p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join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asignatura a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on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m.cod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=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p.cod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and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a.id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=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m.id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  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where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a.nombre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='Base de Datos'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group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by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 </a:t>
            </a:r>
            <a:r>
              <a:rPr lang="es-CO" sz="1200" b="0" i="0" dirty="0" err="1">
                <a:effectLst/>
                <a:latin typeface="Merriweather" panose="00000500000000000000" pitchFamily="2" charset="0"/>
              </a:rPr>
              <a:t>p.nombre</a:t>
            </a:r>
            <a:r>
              <a:rPr lang="es-CO" sz="1200" b="0" i="0" dirty="0">
                <a:effectLst/>
                <a:latin typeface="Merriweather" panose="00000500000000000000" pitchFamily="2" charset="0"/>
              </a:rPr>
              <a:t>;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511518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3B1A4-7D0F-01CE-F94E-C4C1B3C4E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94DD626-B60E-B5D6-8EB3-9BFF95AB6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025" y="117445"/>
            <a:ext cx="8644975" cy="564069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9E1FFC7-E6BE-5526-7E9A-2E5699733A09}"/>
              </a:ext>
            </a:extLst>
          </p:cNvPr>
          <p:cNvSpPr txBox="1"/>
          <p:nvPr/>
        </p:nvSpPr>
        <p:spPr>
          <a:xfrm>
            <a:off x="556470" y="176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5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. CONSULTAS CON EL LEFT JOIN</a:t>
            </a:r>
            <a:endParaRPr lang="es-CO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C948B17B-7256-E8AC-323F-3F386DCDBADC}"/>
              </a:ext>
            </a:extLst>
          </p:cNvPr>
          <p:cNvSpPr/>
          <p:nvPr/>
        </p:nvSpPr>
        <p:spPr>
          <a:xfrm>
            <a:off x="4269998" y="609364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D13250F7-D9B2-5B0A-6738-9DBEBE2358D3}"/>
              </a:ext>
            </a:extLst>
          </p:cNvPr>
          <p:cNvSpPr/>
          <p:nvPr/>
        </p:nvSpPr>
        <p:spPr>
          <a:xfrm>
            <a:off x="9816519" y="3970294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9B4A694-47C6-227B-DBFF-1733F85A0CC8}"/>
              </a:ext>
            </a:extLst>
          </p:cNvPr>
          <p:cNvSpPr txBox="1"/>
          <p:nvPr/>
        </p:nvSpPr>
        <p:spPr>
          <a:xfrm>
            <a:off x="153097" y="5296473"/>
            <a:ext cx="84218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dirty="0">
                <a:latin typeface="Merriweather" panose="00000500000000000000" pitchFamily="2" charset="0"/>
              </a:rPr>
              <a:t>- Qué se desea consultar y de qué tablas?</a:t>
            </a:r>
          </a:p>
          <a:p>
            <a:r>
              <a:rPr lang="es-CO" sz="1200" dirty="0">
                <a:latin typeface="Merriweather" panose="00000500000000000000" pitchFamily="2" charset="0"/>
              </a:rPr>
              <a:t>Mostrar toda la información de los estudiantes casados aunque no estén matriculados en ninguna asignatura.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88E6070-F417-B04D-32F7-9183BB6597F0}"/>
              </a:ext>
            </a:extLst>
          </p:cNvPr>
          <p:cNvSpPr txBox="1"/>
          <p:nvPr/>
        </p:nvSpPr>
        <p:spPr>
          <a:xfrm>
            <a:off x="153097" y="5703475"/>
            <a:ext cx="83197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dirty="0" err="1">
                <a:latin typeface="Merriweather" panose="00000500000000000000" pitchFamily="2" charset="0"/>
              </a:rPr>
              <a:t>select</a:t>
            </a:r>
            <a:r>
              <a:rPr lang="es-CO" sz="1200" dirty="0">
                <a:latin typeface="Merriweather" panose="00000500000000000000" pitchFamily="2" charset="0"/>
              </a:rPr>
              <a:t> e.* </a:t>
            </a:r>
            <a:r>
              <a:rPr lang="es-CO" sz="1200" dirty="0" err="1">
                <a:latin typeface="Merriweather" panose="00000500000000000000" pitchFamily="2" charset="0"/>
              </a:rPr>
              <a:t>from</a:t>
            </a:r>
            <a:r>
              <a:rPr lang="es-CO" sz="1200" dirty="0">
                <a:latin typeface="Merriweather" panose="00000500000000000000" pitchFamily="2" charset="0"/>
              </a:rPr>
              <a:t> estudiante as e </a:t>
            </a:r>
            <a:r>
              <a:rPr lang="es-CO" sz="1200" dirty="0" err="1">
                <a:latin typeface="Merriweather" panose="00000500000000000000" pitchFamily="2" charset="0"/>
              </a:rPr>
              <a:t>left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join</a:t>
            </a:r>
            <a:r>
              <a:rPr lang="es-CO" sz="1200" dirty="0">
                <a:latin typeface="Merriweather" panose="00000500000000000000" pitchFamily="2" charset="0"/>
              </a:rPr>
              <a:t> matricular as m </a:t>
            </a:r>
            <a:r>
              <a:rPr lang="es-CO" sz="1200" dirty="0" err="1">
                <a:latin typeface="Merriweather" panose="00000500000000000000" pitchFamily="2" charset="0"/>
              </a:rPr>
              <a:t>on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e.carnet</a:t>
            </a:r>
            <a:r>
              <a:rPr lang="es-CO" sz="1200" dirty="0">
                <a:latin typeface="Merriweather" panose="00000500000000000000" pitchFamily="2" charset="0"/>
              </a:rPr>
              <a:t> = </a:t>
            </a:r>
            <a:r>
              <a:rPr lang="es-CO" sz="1200" dirty="0" err="1">
                <a:latin typeface="Merriweather" panose="00000500000000000000" pitchFamily="2" charset="0"/>
              </a:rPr>
              <a:t>m.carnet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where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e.estado_civil</a:t>
            </a:r>
            <a:r>
              <a:rPr lang="es-CO" sz="1200" dirty="0">
                <a:latin typeface="Merriweather" panose="00000500000000000000" pitchFamily="2" charset="0"/>
              </a:rPr>
              <a:t> = 'casado' </a:t>
            </a:r>
            <a:r>
              <a:rPr lang="es-CO" sz="1200" dirty="0" err="1">
                <a:latin typeface="Merriweather" panose="00000500000000000000" pitchFamily="2" charset="0"/>
              </a:rPr>
              <a:t>group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by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e.carnet</a:t>
            </a:r>
            <a:r>
              <a:rPr lang="es-CO" sz="1200" dirty="0">
                <a:latin typeface="Merriweather" panose="00000500000000000000" pitchFamily="2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48177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09101-B575-EBB7-3FC3-1F4B52D37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61799AA-C875-C184-5C4B-AADE3B1C2B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149"/>
          <a:stretch>
            <a:fillRect/>
          </a:stretch>
        </p:blipFill>
        <p:spPr>
          <a:xfrm>
            <a:off x="3724712" y="176856"/>
            <a:ext cx="8279933" cy="5756496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A011DBA-87DC-F40E-B37C-F768A5AEA192}"/>
              </a:ext>
            </a:extLst>
          </p:cNvPr>
          <p:cNvSpPr txBox="1"/>
          <p:nvPr/>
        </p:nvSpPr>
        <p:spPr>
          <a:xfrm>
            <a:off x="556470" y="176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6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. CONSULTAS CON EL INNER JOIN</a:t>
            </a:r>
            <a:endParaRPr lang="es-CO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E9F740B3-04BE-5C1A-71F2-2D121E7FFE65}"/>
              </a:ext>
            </a:extLst>
          </p:cNvPr>
          <p:cNvSpPr/>
          <p:nvPr/>
        </p:nvSpPr>
        <p:spPr>
          <a:xfrm>
            <a:off x="4496501" y="672023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E74FA966-AE5C-0444-B99D-0AC0FE79A42E}"/>
              </a:ext>
            </a:extLst>
          </p:cNvPr>
          <p:cNvSpPr/>
          <p:nvPr/>
        </p:nvSpPr>
        <p:spPr>
          <a:xfrm>
            <a:off x="10177245" y="4138074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4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EB78ADA-1B80-E93B-9F66-2873F3EC3D22}"/>
              </a:ext>
            </a:extLst>
          </p:cNvPr>
          <p:cNvSpPr txBox="1"/>
          <p:nvPr/>
        </p:nvSpPr>
        <p:spPr>
          <a:xfrm>
            <a:off x="120942" y="5850147"/>
            <a:ext cx="845400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dirty="0" err="1">
                <a:latin typeface="Merriweather" panose="00000500000000000000" pitchFamily="2" charset="0"/>
              </a:rPr>
              <a:t>select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e.nombre</a:t>
            </a:r>
            <a:r>
              <a:rPr lang="es-CO" sz="1200" dirty="0">
                <a:latin typeface="Merriweather" panose="00000500000000000000" pitchFamily="2" charset="0"/>
              </a:rPr>
              <a:t> 'Nombre Estudiante’, </a:t>
            </a:r>
            <a:r>
              <a:rPr lang="es-CO" sz="1200" dirty="0" err="1">
                <a:latin typeface="Merriweather" panose="00000500000000000000" pitchFamily="2" charset="0"/>
              </a:rPr>
              <a:t>a.nombre</a:t>
            </a:r>
            <a:r>
              <a:rPr lang="es-CO" sz="1200" dirty="0">
                <a:latin typeface="Merriweather" panose="00000500000000000000" pitchFamily="2" charset="0"/>
              </a:rPr>
              <a:t> 'Asignatura', </a:t>
            </a:r>
            <a:r>
              <a:rPr lang="es-CO" sz="1200" dirty="0" err="1">
                <a:latin typeface="Merriweather" panose="00000500000000000000" pitchFamily="2" charset="0"/>
              </a:rPr>
              <a:t>j.descripcion</a:t>
            </a:r>
            <a:r>
              <a:rPr lang="es-CO" sz="1200" dirty="0">
                <a:latin typeface="Merriweather" panose="00000500000000000000" pitchFamily="2" charset="0"/>
              </a:rPr>
              <a:t> 'Jornada' </a:t>
            </a:r>
            <a:r>
              <a:rPr lang="es-CO" sz="1200" dirty="0" err="1">
                <a:latin typeface="Merriweather" panose="00000500000000000000" pitchFamily="2" charset="0"/>
              </a:rPr>
              <a:t>from</a:t>
            </a:r>
            <a:r>
              <a:rPr lang="es-CO" sz="1200" dirty="0">
                <a:latin typeface="Merriweather" panose="00000500000000000000" pitchFamily="2" charset="0"/>
              </a:rPr>
              <a:t> estudiante e </a:t>
            </a:r>
            <a:r>
              <a:rPr lang="es-CO" sz="1200" dirty="0" err="1">
                <a:latin typeface="Merriweather" panose="00000500000000000000" pitchFamily="2" charset="0"/>
              </a:rPr>
              <a:t>inner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join</a:t>
            </a:r>
            <a:r>
              <a:rPr lang="es-CO" sz="1200" dirty="0">
                <a:latin typeface="Merriweather" panose="00000500000000000000" pitchFamily="2" charset="0"/>
              </a:rPr>
              <a:t> asignatura a </a:t>
            </a:r>
            <a:r>
              <a:rPr lang="es-CO" sz="1200" dirty="0" err="1">
                <a:latin typeface="Merriweather" panose="00000500000000000000" pitchFamily="2" charset="0"/>
              </a:rPr>
              <a:t>inner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join</a:t>
            </a:r>
            <a:r>
              <a:rPr lang="es-CO" sz="1200" dirty="0">
                <a:latin typeface="Merriweather" panose="00000500000000000000" pitchFamily="2" charset="0"/>
              </a:rPr>
              <a:t> jornada j </a:t>
            </a:r>
            <a:r>
              <a:rPr lang="es-CO" sz="1200" dirty="0" err="1">
                <a:latin typeface="Merriweather" panose="00000500000000000000" pitchFamily="2" charset="0"/>
              </a:rPr>
              <a:t>inner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join</a:t>
            </a:r>
            <a:r>
              <a:rPr lang="es-CO" sz="1200" dirty="0">
                <a:latin typeface="Merriweather" panose="00000500000000000000" pitchFamily="2" charset="0"/>
              </a:rPr>
              <a:t> matricular m </a:t>
            </a:r>
            <a:r>
              <a:rPr lang="es-CO" sz="1200" dirty="0" err="1">
                <a:latin typeface="Merriweather" panose="00000500000000000000" pitchFamily="2" charset="0"/>
              </a:rPr>
              <a:t>inner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join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estudiante_asignatura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ea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inner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join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estudiante_jornada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ej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on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e.carnet</a:t>
            </a:r>
            <a:r>
              <a:rPr lang="es-CO" sz="1200" dirty="0">
                <a:latin typeface="Merriweather" panose="00000500000000000000" pitchFamily="2" charset="0"/>
              </a:rPr>
              <a:t> = </a:t>
            </a:r>
            <a:r>
              <a:rPr lang="es-CO" sz="1200" dirty="0" err="1">
                <a:latin typeface="Merriweather" panose="00000500000000000000" pitchFamily="2" charset="0"/>
              </a:rPr>
              <a:t>ea.carnet</a:t>
            </a:r>
            <a:r>
              <a:rPr lang="es-CO" sz="1200" dirty="0">
                <a:latin typeface="Merriweather" panose="00000500000000000000" pitchFamily="2" charset="0"/>
              </a:rPr>
              <a:t> and </a:t>
            </a:r>
            <a:r>
              <a:rPr lang="es-CO" sz="1200" dirty="0" err="1">
                <a:latin typeface="Merriweather" panose="00000500000000000000" pitchFamily="2" charset="0"/>
              </a:rPr>
              <a:t>e.carnet</a:t>
            </a:r>
            <a:r>
              <a:rPr lang="es-CO" sz="1200" dirty="0">
                <a:latin typeface="Merriweather" panose="00000500000000000000" pitchFamily="2" charset="0"/>
              </a:rPr>
              <a:t> = </a:t>
            </a:r>
            <a:r>
              <a:rPr lang="es-CO" sz="1200" dirty="0" err="1">
                <a:latin typeface="Merriweather" panose="00000500000000000000" pitchFamily="2" charset="0"/>
              </a:rPr>
              <a:t>ej.carnet</a:t>
            </a:r>
            <a:r>
              <a:rPr lang="es-CO" sz="1200" dirty="0">
                <a:latin typeface="Merriweather" panose="00000500000000000000" pitchFamily="2" charset="0"/>
              </a:rPr>
              <a:t> and </a:t>
            </a:r>
            <a:r>
              <a:rPr lang="es-CO" sz="1200" dirty="0" err="1">
                <a:latin typeface="Merriweather" panose="00000500000000000000" pitchFamily="2" charset="0"/>
              </a:rPr>
              <a:t>e.carnet</a:t>
            </a:r>
            <a:r>
              <a:rPr lang="es-CO" sz="1200" dirty="0">
                <a:latin typeface="Merriweather" panose="00000500000000000000" pitchFamily="2" charset="0"/>
              </a:rPr>
              <a:t> = </a:t>
            </a:r>
            <a:r>
              <a:rPr lang="es-CO" sz="1200" dirty="0" err="1">
                <a:latin typeface="Merriweather" panose="00000500000000000000" pitchFamily="2" charset="0"/>
              </a:rPr>
              <a:t>m.carnet</a:t>
            </a:r>
            <a:r>
              <a:rPr lang="es-CO" sz="1200" dirty="0">
                <a:latin typeface="Merriweather" panose="00000500000000000000" pitchFamily="2" charset="0"/>
              </a:rPr>
              <a:t> and </a:t>
            </a:r>
            <a:r>
              <a:rPr lang="es-CO" sz="1200" dirty="0" err="1">
                <a:latin typeface="Merriweather" panose="00000500000000000000" pitchFamily="2" charset="0"/>
              </a:rPr>
              <a:t>j.idj</a:t>
            </a:r>
            <a:r>
              <a:rPr lang="es-CO" sz="1200" dirty="0">
                <a:latin typeface="Merriweather" panose="00000500000000000000" pitchFamily="2" charset="0"/>
              </a:rPr>
              <a:t> = </a:t>
            </a:r>
            <a:r>
              <a:rPr lang="es-CO" sz="1200" dirty="0" err="1">
                <a:latin typeface="Merriweather" panose="00000500000000000000" pitchFamily="2" charset="0"/>
              </a:rPr>
              <a:t>m.idj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where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a.nombre</a:t>
            </a:r>
            <a:r>
              <a:rPr lang="es-CO" sz="1200" dirty="0">
                <a:latin typeface="Merriweather" panose="00000500000000000000" pitchFamily="2" charset="0"/>
              </a:rPr>
              <a:t> = 'Redes' and </a:t>
            </a:r>
            <a:r>
              <a:rPr lang="es-CO" sz="1200" dirty="0" err="1">
                <a:latin typeface="Merriweather" panose="00000500000000000000" pitchFamily="2" charset="0"/>
              </a:rPr>
              <a:t>j.descripcion</a:t>
            </a:r>
            <a:r>
              <a:rPr lang="es-CO" sz="1200" dirty="0">
                <a:latin typeface="Merriweather" panose="00000500000000000000" pitchFamily="2" charset="0"/>
              </a:rPr>
              <a:t> = 'Tarde' </a:t>
            </a:r>
            <a:r>
              <a:rPr lang="es-CO" sz="1200" dirty="0" err="1">
                <a:latin typeface="Merriweather" panose="00000500000000000000" pitchFamily="2" charset="0"/>
              </a:rPr>
              <a:t>group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by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e.carnet</a:t>
            </a:r>
            <a:r>
              <a:rPr lang="es-CO" sz="1200" dirty="0">
                <a:latin typeface="Merriweather" panose="00000500000000000000" pitchFamily="2" charset="0"/>
              </a:rPr>
              <a:t>;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E37EFD3-D738-57D6-C57B-964398CC6E47}"/>
              </a:ext>
            </a:extLst>
          </p:cNvPr>
          <p:cNvSpPr txBox="1"/>
          <p:nvPr/>
        </p:nvSpPr>
        <p:spPr>
          <a:xfrm>
            <a:off x="120942" y="5417024"/>
            <a:ext cx="83673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dirty="0">
                <a:latin typeface="Merriweather" panose="00000500000000000000" pitchFamily="2" charset="0"/>
              </a:rPr>
              <a:t>¿Qué se desea consultar y de qué tablas?</a:t>
            </a:r>
          </a:p>
          <a:p>
            <a:r>
              <a:rPr lang="es-CO" sz="1200" dirty="0">
                <a:latin typeface="Merriweather" panose="00000500000000000000" pitchFamily="2" charset="0"/>
              </a:rPr>
              <a:t>Obtener los estudiantes matriculados en la asignatura de “Redes” que estudian en la jornada Tarde.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2276D66-30C0-7565-490F-1C0C65260EB5}"/>
              </a:ext>
            </a:extLst>
          </p:cNvPr>
          <p:cNvSpPr/>
          <p:nvPr/>
        </p:nvSpPr>
        <p:spPr>
          <a:xfrm>
            <a:off x="7098486" y="94581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AC1B64E5-C23F-A50E-70B6-D3713921F880}"/>
              </a:ext>
            </a:extLst>
          </p:cNvPr>
          <p:cNvSpPr/>
          <p:nvPr/>
        </p:nvSpPr>
        <p:spPr>
          <a:xfrm>
            <a:off x="6930706" y="3131395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32EFC37D-4390-4D0A-CCA9-69D0C3492B40}"/>
              </a:ext>
            </a:extLst>
          </p:cNvPr>
          <p:cNvSpPr/>
          <p:nvPr/>
        </p:nvSpPr>
        <p:spPr>
          <a:xfrm>
            <a:off x="9187345" y="94581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D4B3AB69-9EB9-9188-502E-E8553F6EF6F3}"/>
              </a:ext>
            </a:extLst>
          </p:cNvPr>
          <p:cNvSpPr/>
          <p:nvPr/>
        </p:nvSpPr>
        <p:spPr>
          <a:xfrm>
            <a:off x="8446314" y="2460624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27945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9BEB3-449E-3E33-4C27-503064944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C2DF289-5E9A-6ED3-50F2-49757265D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028" y="99661"/>
            <a:ext cx="8260972" cy="539013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01993D6-509A-102F-65B2-A557BDF121EB}"/>
              </a:ext>
            </a:extLst>
          </p:cNvPr>
          <p:cNvSpPr txBox="1"/>
          <p:nvPr/>
        </p:nvSpPr>
        <p:spPr>
          <a:xfrm>
            <a:off x="556470" y="176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7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. CONSULTAS CON EL </a:t>
            </a:r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RIGTH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 JOIN</a:t>
            </a:r>
            <a:endParaRPr lang="es-CO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361801E0-4F66-7E6A-FD3B-EFF4F6FAD192}"/>
              </a:ext>
            </a:extLst>
          </p:cNvPr>
          <p:cNvSpPr/>
          <p:nvPr/>
        </p:nvSpPr>
        <p:spPr>
          <a:xfrm>
            <a:off x="4974673" y="546188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9D571839-9C56-A787-9DCD-E9D4EE1E0443}"/>
              </a:ext>
            </a:extLst>
          </p:cNvPr>
          <p:cNvSpPr/>
          <p:nvPr/>
        </p:nvSpPr>
        <p:spPr>
          <a:xfrm>
            <a:off x="9925576" y="3743792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E22154B-1183-06A4-164A-E0390B0567DB}"/>
              </a:ext>
            </a:extLst>
          </p:cNvPr>
          <p:cNvSpPr txBox="1"/>
          <p:nvPr/>
        </p:nvSpPr>
        <p:spPr>
          <a:xfrm>
            <a:off x="140252" y="5105329"/>
            <a:ext cx="75815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r>
              <a:rPr lang="es-CO" sz="1200" dirty="0">
                <a:latin typeface="Merriweather" panose="00000500000000000000" pitchFamily="2" charset="0"/>
              </a:rPr>
              <a:t>Qué se desea consultar y de qué tablas?</a:t>
            </a:r>
          </a:p>
          <a:p>
            <a:r>
              <a:rPr lang="es-MX" sz="1200" dirty="0">
                <a:latin typeface="Merriweather" panose="00000500000000000000" pitchFamily="2" charset="0"/>
              </a:rPr>
              <a:t>Mostrar los estudiantes divorciados que tienen como hobby escuchar música.</a:t>
            </a:r>
            <a:endParaRPr lang="es-CO" sz="1200" dirty="0">
              <a:latin typeface="Merriweather" panose="00000500000000000000" pitchFamily="2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3DD9487-A1E1-5612-6EE1-50556AE171EC}"/>
              </a:ext>
            </a:extLst>
          </p:cNvPr>
          <p:cNvSpPr txBox="1"/>
          <p:nvPr/>
        </p:nvSpPr>
        <p:spPr>
          <a:xfrm>
            <a:off x="140252" y="5566994"/>
            <a:ext cx="91379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dirty="0" err="1">
                <a:latin typeface="Merriweather" panose="00000500000000000000" pitchFamily="2" charset="0"/>
              </a:rPr>
              <a:t>Select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e.nombre</a:t>
            </a:r>
            <a:r>
              <a:rPr lang="es-CO" sz="1200" dirty="0">
                <a:latin typeface="Merriweather" panose="00000500000000000000" pitchFamily="2" charset="0"/>
              </a:rPr>
              <a:t>, </a:t>
            </a:r>
            <a:r>
              <a:rPr lang="es-CO" sz="1200" dirty="0" err="1">
                <a:latin typeface="Merriweather" panose="00000500000000000000" pitchFamily="2" charset="0"/>
              </a:rPr>
              <a:t>e.estado_civil</a:t>
            </a:r>
            <a:r>
              <a:rPr lang="es-CO" sz="1200" dirty="0">
                <a:latin typeface="Merriweather" panose="00000500000000000000" pitchFamily="2" charset="0"/>
              </a:rPr>
              <a:t> 'Estado Civil', </a:t>
            </a:r>
            <a:r>
              <a:rPr lang="es-CO" sz="1200" dirty="0" err="1">
                <a:latin typeface="Merriweather" panose="00000500000000000000" pitchFamily="2" charset="0"/>
              </a:rPr>
              <a:t>e.hobby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from</a:t>
            </a:r>
            <a:r>
              <a:rPr lang="es-CO" sz="1200" dirty="0">
                <a:latin typeface="Merriweather" panose="00000500000000000000" pitchFamily="2" charset="0"/>
              </a:rPr>
              <a:t> estudiante as e </a:t>
            </a:r>
            <a:r>
              <a:rPr lang="es-CO" sz="1200" dirty="0" err="1">
                <a:latin typeface="Merriweather" panose="00000500000000000000" pitchFamily="2" charset="0"/>
              </a:rPr>
              <a:t>right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join</a:t>
            </a:r>
            <a:r>
              <a:rPr lang="es-CO" sz="1200" dirty="0">
                <a:latin typeface="Merriweather" panose="00000500000000000000" pitchFamily="2" charset="0"/>
              </a:rPr>
              <a:t> matricular as m </a:t>
            </a:r>
            <a:r>
              <a:rPr lang="es-CO" sz="1200" dirty="0" err="1">
                <a:latin typeface="Merriweather" panose="00000500000000000000" pitchFamily="2" charset="0"/>
              </a:rPr>
              <a:t>on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e.carnet</a:t>
            </a:r>
            <a:r>
              <a:rPr lang="es-CO" sz="1200" dirty="0">
                <a:latin typeface="Merriweather" panose="00000500000000000000" pitchFamily="2" charset="0"/>
              </a:rPr>
              <a:t> = </a:t>
            </a:r>
            <a:r>
              <a:rPr lang="es-CO" sz="1200" dirty="0" err="1">
                <a:latin typeface="Merriweather" panose="00000500000000000000" pitchFamily="2" charset="0"/>
              </a:rPr>
              <a:t>m.carnet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where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e.estado_civil</a:t>
            </a:r>
            <a:r>
              <a:rPr lang="es-CO" sz="1200" dirty="0">
                <a:latin typeface="Merriweather" panose="00000500000000000000" pitchFamily="2" charset="0"/>
              </a:rPr>
              <a:t> = 'divorciado' and </a:t>
            </a:r>
            <a:r>
              <a:rPr lang="es-CO" sz="1200" dirty="0" err="1">
                <a:latin typeface="Merriweather" panose="00000500000000000000" pitchFamily="2" charset="0"/>
              </a:rPr>
              <a:t>e.hobby</a:t>
            </a:r>
            <a:r>
              <a:rPr lang="es-CO" sz="1200" dirty="0">
                <a:latin typeface="Merriweather" panose="00000500000000000000" pitchFamily="2" charset="0"/>
              </a:rPr>
              <a:t> = 'escuchar música' </a:t>
            </a:r>
            <a:r>
              <a:rPr lang="es-CO" sz="1200" dirty="0" err="1">
                <a:latin typeface="Merriweather" panose="00000500000000000000" pitchFamily="2" charset="0"/>
              </a:rPr>
              <a:t>group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by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e.carnet</a:t>
            </a:r>
            <a:r>
              <a:rPr lang="es-CO" sz="1200" dirty="0">
                <a:latin typeface="Merriweather" panose="00000500000000000000" pitchFamily="2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3446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47288-1B23-DD7F-FE74-84C28B458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99CB619-2655-9D41-4164-508E2EF637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341"/>
          <a:stretch>
            <a:fillRect/>
          </a:stretch>
        </p:blipFill>
        <p:spPr>
          <a:xfrm>
            <a:off x="3816991" y="235579"/>
            <a:ext cx="7948877" cy="553765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C38A87B-8DC6-5E5D-3E47-265C67E19758}"/>
              </a:ext>
            </a:extLst>
          </p:cNvPr>
          <p:cNvSpPr txBox="1"/>
          <p:nvPr/>
        </p:nvSpPr>
        <p:spPr>
          <a:xfrm>
            <a:off x="556470" y="176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0000"/>
                </a:solidFill>
                <a:latin typeface="Merriweather" panose="00000500000000000000" pitchFamily="2" charset="0"/>
              </a:rPr>
              <a:t>8</a:t>
            </a:r>
            <a:r>
              <a:rPr lang="es-MX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. CONSULTAS CON EL JOIN</a:t>
            </a:r>
            <a:endParaRPr lang="es-CO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B32747D5-A72F-F861-15EE-37DF41A35C93}"/>
              </a:ext>
            </a:extLst>
          </p:cNvPr>
          <p:cNvSpPr/>
          <p:nvPr/>
        </p:nvSpPr>
        <p:spPr>
          <a:xfrm>
            <a:off x="10008068" y="1309586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3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373EEBB0-45DC-EAC7-7031-665A7DC4A1BD}"/>
              </a:ext>
            </a:extLst>
          </p:cNvPr>
          <p:cNvSpPr/>
          <p:nvPr/>
        </p:nvSpPr>
        <p:spPr>
          <a:xfrm>
            <a:off x="10238764" y="4029017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C95DFD9-1DE5-9B37-1FD4-715557368116}"/>
              </a:ext>
            </a:extLst>
          </p:cNvPr>
          <p:cNvSpPr txBox="1"/>
          <p:nvPr/>
        </p:nvSpPr>
        <p:spPr>
          <a:xfrm>
            <a:off x="189356" y="5313143"/>
            <a:ext cx="9676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dirty="0">
                <a:latin typeface="Merriweather" panose="00000500000000000000" pitchFamily="2" charset="0"/>
              </a:rPr>
              <a:t>¿Qué se desea consultar y de qué tablas?</a:t>
            </a:r>
          </a:p>
          <a:p>
            <a:r>
              <a:rPr lang="es-CO" sz="1200" dirty="0">
                <a:latin typeface="Merriweather" panose="00000500000000000000" pitchFamily="2" charset="0"/>
              </a:rPr>
              <a:t>Mostrar qué profesores están programados para impartir la asignatura de “Programación Web” a los estudiantes que ya están matriculados.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8A7D30D-6574-046B-561D-CDCEAD5F5A13}"/>
              </a:ext>
            </a:extLst>
          </p:cNvPr>
          <p:cNvSpPr txBox="1"/>
          <p:nvPr/>
        </p:nvSpPr>
        <p:spPr>
          <a:xfrm>
            <a:off x="189356" y="5959474"/>
            <a:ext cx="93573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dirty="0" err="1">
                <a:latin typeface="Merriweather" panose="00000500000000000000" pitchFamily="2" charset="0"/>
              </a:rPr>
              <a:t>select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p.nombre</a:t>
            </a:r>
            <a:r>
              <a:rPr lang="es-CO" sz="1200" dirty="0">
                <a:latin typeface="Merriweather" panose="00000500000000000000" pitchFamily="2" charset="0"/>
              </a:rPr>
              <a:t> 'Nombre Profesor',        </a:t>
            </a:r>
            <a:r>
              <a:rPr lang="es-CO" sz="1200" dirty="0" err="1">
                <a:latin typeface="Merriweather" panose="00000500000000000000" pitchFamily="2" charset="0"/>
              </a:rPr>
              <a:t>a.nombre</a:t>
            </a:r>
            <a:r>
              <a:rPr lang="es-CO" sz="1200" dirty="0">
                <a:latin typeface="Merriweather" panose="00000500000000000000" pitchFamily="2" charset="0"/>
              </a:rPr>
              <a:t> 'Asignatura' </a:t>
            </a:r>
            <a:r>
              <a:rPr lang="es-CO" sz="1200" dirty="0" err="1">
                <a:latin typeface="Merriweather" panose="00000500000000000000" pitchFamily="2" charset="0"/>
              </a:rPr>
              <a:t>from</a:t>
            </a:r>
            <a:r>
              <a:rPr lang="es-CO" sz="1200" dirty="0">
                <a:latin typeface="Merriweather" panose="00000500000000000000" pitchFamily="2" charset="0"/>
              </a:rPr>
              <a:t> matricular m </a:t>
            </a:r>
            <a:r>
              <a:rPr lang="es-CO" sz="1200" dirty="0" err="1">
                <a:latin typeface="Merriweather" panose="00000500000000000000" pitchFamily="2" charset="0"/>
              </a:rPr>
              <a:t>join</a:t>
            </a:r>
            <a:r>
              <a:rPr lang="es-CO" sz="1200" dirty="0">
                <a:latin typeface="Merriweather" panose="00000500000000000000" pitchFamily="2" charset="0"/>
              </a:rPr>
              <a:t> profesor p </a:t>
            </a:r>
            <a:r>
              <a:rPr lang="es-CO" sz="1200" dirty="0" err="1">
                <a:latin typeface="Merriweather" panose="00000500000000000000" pitchFamily="2" charset="0"/>
              </a:rPr>
              <a:t>join</a:t>
            </a:r>
            <a:r>
              <a:rPr lang="es-CO" sz="1200" dirty="0">
                <a:latin typeface="Merriweather" panose="00000500000000000000" pitchFamily="2" charset="0"/>
              </a:rPr>
              <a:t> asignatura a </a:t>
            </a:r>
            <a:r>
              <a:rPr lang="es-CO" sz="1200" dirty="0" err="1">
                <a:latin typeface="Merriweather" panose="00000500000000000000" pitchFamily="2" charset="0"/>
              </a:rPr>
              <a:t>on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m.cod</a:t>
            </a:r>
            <a:r>
              <a:rPr lang="es-CO" sz="1200" dirty="0">
                <a:latin typeface="Merriweather" panose="00000500000000000000" pitchFamily="2" charset="0"/>
              </a:rPr>
              <a:t> = </a:t>
            </a:r>
            <a:r>
              <a:rPr lang="es-CO" sz="1200" dirty="0" err="1">
                <a:latin typeface="Merriweather" panose="00000500000000000000" pitchFamily="2" charset="0"/>
              </a:rPr>
              <a:t>p.cod</a:t>
            </a:r>
            <a:r>
              <a:rPr lang="es-CO" sz="1200" dirty="0">
                <a:latin typeface="Merriweather" panose="00000500000000000000" pitchFamily="2" charset="0"/>
              </a:rPr>
              <a:t> and </a:t>
            </a:r>
            <a:r>
              <a:rPr lang="es-CO" sz="1200" dirty="0" err="1">
                <a:latin typeface="Merriweather" panose="00000500000000000000" pitchFamily="2" charset="0"/>
              </a:rPr>
              <a:t>a.id</a:t>
            </a:r>
            <a:r>
              <a:rPr lang="es-CO" sz="1200" dirty="0">
                <a:latin typeface="Merriweather" panose="00000500000000000000" pitchFamily="2" charset="0"/>
              </a:rPr>
              <a:t> = </a:t>
            </a:r>
            <a:r>
              <a:rPr lang="es-CO" sz="1200" dirty="0" err="1">
                <a:latin typeface="Merriweather" panose="00000500000000000000" pitchFamily="2" charset="0"/>
              </a:rPr>
              <a:t>m.id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where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a.nombre</a:t>
            </a:r>
            <a:r>
              <a:rPr lang="es-CO" sz="1200" dirty="0">
                <a:latin typeface="Merriweather" panose="00000500000000000000" pitchFamily="2" charset="0"/>
              </a:rPr>
              <a:t> = 'Programación Web' </a:t>
            </a:r>
            <a:r>
              <a:rPr lang="es-CO" sz="1200" dirty="0" err="1">
                <a:latin typeface="Merriweather" panose="00000500000000000000" pitchFamily="2" charset="0"/>
              </a:rPr>
              <a:t>group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by</a:t>
            </a:r>
            <a:r>
              <a:rPr lang="es-CO" sz="1200" dirty="0">
                <a:latin typeface="Merriweather" panose="00000500000000000000" pitchFamily="2" charset="0"/>
              </a:rPr>
              <a:t> </a:t>
            </a:r>
            <a:r>
              <a:rPr lang="es-CO" sz="1200" dirty="0" err="1">
                <a:latin typeface="Merriweather" panose="00000500000000000000" pitchFamily="2" charset="0"/>
              </a:rPr>
              <a:t>p.nombre</a:t>
            </a:r>
            <a:r>
              <a:rPr lang="es-CO" sz="1200" dirty="0">
                <a:latin typeface="Merriweather" panose="00000500000000000000" pitchFamily="2" charset="0"/>
              </a:rPr>
              <a:t>;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CAF06B36-72CD-30AC-D4B8-CE0E9A0AD356}"/>
              </a:ext>
            </a:extLst>
          </p:cNvPr>
          <p:cNvSpPr/>
          <p:nvPr/>
        </p:nvSpPr>
        <p:spPr>
          <a:xfrm>
            <a:off x="7882857" y="2405029"/>
            <a:ext cx="461393" cy="36933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610575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2669</TotalTime>
  <Words>742</Words>
  <Application>Microsoft Office PowerPoint</Application>
  <PresentationFormat>Panorámica</PresentationFormat>
  <Paragraphs>57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Merriweather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Fernanda Colimba Cuastumal</dc:creator>
  <cp:lastModifiedBy>Ana Fernanda Colimba Cuastumal</cp:lastModifiedBy>
  <cp:revision>1</cp:revision>
  <dcterms:created xsi:type="dcterms:W3CDTF">2025-10-25T21:44:41Z</dcterms:created>
  <dcterms:modified xsi:type="dcterms:W3CDTF">2025-10-27T18:13:57Z</dcterms:modified>
</cp:coreProperties>
</file>