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Berkshire Swash" charset="1" panose="02000505000000020003"/>
      <p:regular r:id="rId16"/>
    </p:embeddedFont>
    <p:embeddedFont>
      <p:font typeface="Barlow" charset="1" panose="00000500000000000000"/>
      <p:regular r:id="rId17"/>
    </p:embeddedFont>
    <p:embeddedFont>
      <p:font typeface="Barlow Bold" charset="1" panose="00000800000000000000"/>
      <p:regular r:id="rId18"/>
    </p:embeddedFont>
    <p:embeddedFont>
      <p:font typeface="Barlow Ultra-Bold" charset="1" panose="00000900000000000000"/>
      <p:regular r:id="rId19"/>
    </p:embeddedFont>
    <p:embeddedFont>
      <p:font typeface="Barlow Italics" charset="1" panose="000005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9.png" Type="http://schemas.openxmlformats.org/officeDocument/2006/relationships/image"/><Relationship Id="rId13" Target="../media/image20.sv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11" Target="../media/image24.svg" Type="http://schemas.openxmlformats.org/officeDocument/2006/relationships/image"/><Relationship Id="rId12" Target="../media/image25.png" Type="http://schemas.openxmlformats.org/officeDocument/2006/relationships/image"/><Relationship Id="rId13" Target="../media/image26.svg" Type="http://schemas.openxmlformats.org/officeDocument/2006/relationships/image"/><Relationship Id="rId14" Target="../media/image27.png" Type="http://schemas.openxmlformats.org/officeDocument/2006/relationships/image"/><Relationship Id="rId15" Target="../media/image28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svg" Type="http://schemas.openxmlformats.org/officeDocument/2006/relationships/image"/><Relationship Id="rId2" Target="../media/image29.png" Type="http://schemas.openxmlformats.org/officeDocument/2006/relationships/image"/><Relationship Id="rId3" Target="../media/image30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31.jpeg" Type="http://schemas.openxmlformats.org/officeDocument/2006/relationships/image"/><Relationship Id="rId7" Target="../media/image19.png" Type="http://schemas.openxmlformats.org/officeDocument/2006/relationships/image"/><Relationship Id="rId8" Target="../media/image20.svg" Type="http://schemas.openxmlformats.org/officeDocument/2006/relationships/image"/><Relationship Id="rId9" Target="../media/image2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15.png" Type="http://schemas.openxmlformats.org/officeDocument/2006/relationships/image"/><Relationship Id="rId13" Target="../media/image16.svg" Type="http://schemas.openxmlformats.org/officeDocument/2006/relationships/image"/><Relationship Id="rId14" Target="../media/image25.png" Type="http://schemas.openxmlformats.org/officeDocument/2006/relationships/image"/><Relationship Id="rId15" Target="../media/image26.svg" Type="http://schemas.openxmlformats.org/officeDocument/2006/relationships/image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29.png" Type="http://schemas.openxmlformats.org/officeDocument/2006/relationships/image"/><Relationship Id="rId7" Target="../media/image30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6.png" Type="http://schemas.openxmlformats.org/officeDocument/2006/relationships/image"/><Relationship Id="rId11" Target="../media/image37.svg" Type="http://schemas.openxmlformats.org/officeDocument/2006/relationships/image"/><Relationship Id="rId12" Target="../media/image38.png" Type="http://schemas.openxmlformats.org/officeDocument/2006/relationships/image"/><Relationship Id="rId13" Target="../media/image39.svg" Type="http://schemas.openxmlformats.org/officeDocument/2006/relationships/image"/><Relationship Id="rId14" Target="../media/image40.png" Type="http://schemas.openxmlformats.org/officeDocument/2006/relationships/image"/><Relationship Id="rId15" Target="../media/image41.svg" Type="http://schemas.openxmlformats.org/officeDocument/2006/relationships/image"/><Relationship Id="rId16" Target="../media/image27.png" Type="http://schemas.openxmlformats.org/officeDocument/2006/relationships/image"/><Relationship Id="rId17" Target="../media/image28.svg" Type="http://schemas.openxmlformats.org/officeDocument/2006/relationships/image"/><Relationship Id="rId2" Target="../media/image32.png" Type="http://schemas.openxmlformats.org/officeDocument/2006/relationships/image"/><Relationship Id="rId3" Target="../media/image33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34.png" Type="http://schemas.openxmlformats.org/officeDocument/2006/relationships/image"/><Relationship Id="rId7" Target="../media/image35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png" Type="http://schemas.openxmlformats.org/officeDocument/2006/relationships/image"/><Relationship Id="rId11" Target="../media/image35.svg" Type="http://schemas.openxmlformats.org/officeDocument/2006/relationships/image"/><Relationship Id="rId12" Target="../media/image21.png" Type="http://schemas.openxmlformats.org/officeDocument/2006/relationships/image"/><Relationship Id="rId13" Target="../media/image22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11" Target="../media/image24.svg" Type="http://schemas.openxmlformats.org/officeDocument/2006/relationships/image"/><Relationship Id="rId12" Target="../media/image25.png" Type="http://schemas.openxmlformats.org/officeDocument/2006/relationships/image"/><Relationship Id="rId13" Target="../media/image26.svg" Type="http://schemas.openxmlformats.org/officeDocument/2006/relationships/image"/><Relationship Id="rId14" Target="../media/image27.png" Type="http://schemas.openxmlformats.org/officeDocument/2006/relationships/image"/><Relationship Id="rId15" Target="../media/image28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824454" y="403583"/>
            <a:ext cx="7315200" cy="1250234"/>
          </a:xfrm>
          <a:custGeom>
            <a:avLst/>
            <a:gdLst/>
            <a:ahLst/>
            <a:cxnLst/>
            <a:rect r="r" b="b" t="t" l="l"/>
            <a:pathLst>
              <a:path h="1250234" w="7315200">
                <a:moveTo>
                  <a:pt x="0" y="0"/>
                </a:moveTo>
                <a:lnTo>
                  <a:pt x="7315200" y="0"/>
                </a:lnTo>
                <a:lnTo>
                  <a:pt x="7315200" y="1250234"/>
                </a:lnTo>
                <a:lnTo>
                  <a:pt x="0" y="12502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6356758">
            <a:off x="-385772" y="-3275760"/>
            <a:ext cx="6765238" cy="8106495"/>
          </a:xfrm>
          <a:custGeom>
            <a:avLst/>
            <a:gdLst/>
            <a:ahLst/>
            <a:cxnLst/>
            <a:rect r="r" b="b" t="t" l="l"/>
            <a:pathLst>
              <a:path h="8106495" w="6765238">
                <a:moveTo>
                  <a:pt x="0" y="0"/>
                </a:moveTo>
                <a:lnTo>
                  <a:pt x="6765238" y="0"/>
                </a:lnTo>
                <a:lnTo>
                  <a:pt x="6765238" y="8106495"/>
                </a:lnTo>
                <a:lnTo>
                  <a:pt x="0" y="81064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5824454" y="8897934"/>
            <a:ext cx="7315200" cy="1250234"/>
          </a:xfrm>
          <a:custGeom>
            <a:avLst/>
            <a:gdLst/>
            <a:ahLst/>
            <a:cxnLst/>
            <a:rect r="r" b="b" t="t" l="l"/>
            <a:pathLst>
              <a:path h="1250234" w="7315200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738211">
            <a:off x="11607356" y="6080864"/>
            <a:ext cx="6765238" cy="8106495"/>
          </a:xfrm>
          <a:custGeom>
            <a:avLst/>
            <a:gdLst/>
            <a:ahLst/>
            <a:cxnLst/>
            <a:rect r="r" b="b" t="t" l="l"/>
            <a:pathLst>
              <a:path h="8106495" w="6765238">
                <a:moveTo>
                  <a:pt x="0" y="0"/>
                </a:moveTo>
                <a:lnTo>
                  <a:pt x="6765238" y="0"/>
                </a:lnTo>
                <a:lnTo>
                  <a:pt x="6765238" y="8106495"/>
                </a:lnTo>
                <a:lnTo>
                  <a:pt x="0" y="81064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2154022">
            <a:off x="-560778" y="5266533"/>
            <a:ext cx="6164967" cy="8730431"/>
          </a:xfrm>
          <a:custGeom>
            <a:avLst/>
            <a:gdLst/>
            <a:ahLst/>
            <a:cxnLst/>
            <a:rect r="r" b="b" t="t" l="l"/>
            <a:pathLst>
              <a:path h="8730431" w="6164967">
                <a:moveTo>
                  <a:pt x="0" y="0"/>
                </a:moveTo>
                <a:lnTo>
                  <a:pt x="6164968" y="0"/>
                </a:lnTo>
                <a:lnTo>
                  <a:pt x="6164968" y="8730431"/>
                </a:lnTo>
                <a:lnTo>
                  <a:pt x="0" y="87304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true" rot="-2154022">
            <a:off x="12724219" y="-3507314"/>
            <a:ext cx="6558558" cy="9287809"/>
          </a:xfrm>
          <a:custGeom>
            <a:avLst/>
            <a:gdLst/>
            <a:ahLst/>
            <a:cxnLst/>
            <a:rect r="r" b="b" t="t" l="l"/>
            <a:pathLst>
              <a:path h="9287809" w="6558558">
                <a:moveTo>
                  <a:pt x="6558558" y="9287808"/>
                </a:moveTo>
                <a:lnTo>
                  <a:pt x="0" y="9287808"/>
                </a:lnTo>
                <a:lnTo>
                  <a:pt x="0" y="0"/>
                </a:lnTo>
                <a:lnTo>
                  <a:pt x="6558558" y="0"/>
                </a:lnTo>
                <a:lnTo>
                  <a:pt x="6558558" y="9287808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647815" y="4024796"/>
            <a:ext cx="4741241" cy="1663744"/>
          </a:xfrm>
          <a:custGeom>
            <a:avLst/>
            <a:gdLst/>
            <a:ahLst/>
            <a:cxnLst/>
            <a:rect r="r" b="b" t="t" l="l"/>
            <a:pathLst>
              <a:path h="1663744" w="4741241">
                <a:moveTo>
                  <a:pt x="0" y="0"/>
                </a:moveTo>
                <a:lnTo>
                  <a:pt x="4741241" y="0"/>
                </a:lnTo>
                <a:lnTo>
                  <a:pt x="4741241" y="1663745"/>
                </a:lnTo>
                <a:lnTo>
                  <a:pt x="0" y="166374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915702" y="4856669"/>
            <a:ext cx="4741241" cy="1663744"/>
          </a:xfrm>
          <a:custGeom>
            <a:avLst/>
            <a:gdLst/>
            <a:ahLst/>
            <a:cxnLst/>
            <a:rect r="r" b="b" t="t" l="l"/>
            <a:pathLst>
              <a:path h="1663744" w="4741241">
                <a:moveTo>
                  <a:pt x="0" y="0"/>
                </a:moveTo>
                <a:lnTo>
                  <a:pt x="4741241" y="0"/>
                </a:lnTo>
                <a:lnTo>
                  <a:pt x="4741241" y="1663744"/>
                </a:lnTo>
                <a:lnTo>
                  <a:pt x="0" y="16637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2700000">
            <a:off x="15136707" y="-1123784"/>
            <a:ext cx="3903720" cy="5968562"/>
          </a:xfrm>
          <a:custGeom>
            <a:avLst/>
            <a:gdLst/>
            <a:ahLst/>
            <a:cxnLst/>
            <a:rect r="r" b="b" t="t" l="l"/>
            <a:pathLst>
              <a:path h="5968562" w="3903720">
                <a:moveTo>
                  <a:pt x="0" y="0"/>
                </a:moveTo>
                <a:lnTo>
                  <a:pt x="3903720" y="0"/>
                </a:lnTo>
                <a:lnTo>
                  <a:pt x="3903720" y="5968562"/>
                </a:lnTo>
                <a:lnTo>
                  <a:pt x="0" y="596856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2499749">
            <a:off x="15407930" y="6896151"/>
            <a:ext cx="2976106" cy="6561184"/>
          </a:xfrm>
          <a:custGeom>
            <a:avLst/>
            <a:gdLst/>
            <a:ahLst/>
            <a:cxnLst/>
            <a:rect r="r" b="b" t="t" l="l"/>
            <a:pathLst>
              <a:path h="6561184" w="2976106">
                <a:moveTo>
                  <a:pt x="0" y="0"/>
                </a:moveTo>
                <a:lnTo>
                  <a:pt x="2976106" y="0"/>
                </a:lnTo>
                <a:lnTo>
                  <a:pt x="2976106" y="6561185"/>
                </a:lnTo>
                <a:lnTo>
                  <a:pt x="0" y="65611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79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true" rot="-6909183">
            <a:off x="535141" y="-1018592"/>
            <a:ext cx="3996200" cy="6109958"/>
          </a:xfrm>
          <a:custGeom>
            <a:avLst/>
            <a:gdLst/>
            <a:ahLst/>
            <a:cxnLst/>
            <a:rect r="r" b="b" t="t" l="l"/>
            <a:pathLst>
              <a:path h="6109958" w="3996200">
                <a:moveTo>
                  <a:pt x="3996199" y="6109958"/>
                </a:moveTo>
                <a:lnTo>
                  <a:pt x="0" y="6109958"/>
                </a:lnTo>
                <a:lnTo>
                  <a:pt x="0" y="0"/>
                </a:lnTo>
                <a:lnTo>
                  <a:pt x="3996199" y="0"/>
                </a:lnTo>
                <a:lnTo>
                  <a:pt x="3996199" y="6109958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true" rot="9143618">
            <a:off x="1033653" y="6896151"/>
            <a:ext cx="2976106" cy="6561184"/>
          </a:xfrm>
          <a:custGeom>
            <a:avLst/>
            <a:gdLst/>
            <a:ahLst/>
            <a:cxnLst/>
            <a:rect r="r" b="b" t="t" l="l"/>
            <a:pathLst>
              <a:path h="6561184" w="2976106">
                <a:moveTo>
                  <a:pt x="2976106" y="6561185"/>
                </a:moveTo>
                <a:lnTo>
                  <a:pt x="0" y="6561185"/>
                </a:lnTo>
                <a:lnTo>
                  <a:pt x="0" y="0"/>
                </a:lnTo>
                <a:lnTo>
                  <a:pt x="2976106" y="0"/>
                </a:lnTo>
                <a:lnTo>
                  <a:pt x="2976106" y="6561185"/>
                </a:lnTo>
                <a:close/>
              </a:path>
            </a:pathLst>
          </a:custGeom>
          <a:blipFill>
            <a:blip r:embed="rId18">
              <a:alphaModFix amt="79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055490" y="3317999"/>
            <a:ext cx="9542698" cy="1825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641"/>
              </a:lnSpc>
            </a:pPr>
            <a:r>
              <a:rPr lang="en-US" sz="14210">
                <a:solidFill>
                  <a:srgbClr val="764D4C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BIG DATA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997651" y="6918093"/>
            <a:ext cx="6292698" cy="387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89"/>
              </a:lnSpc>
            </a:pPr>
            <a:r>
              <a:rPr lang="en-US" sz="2199" spc="219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BY: ANA FERNANDA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824454" y="403583"/>
            <a:ext cx="7315200" cy="1250234"/>
          </a:xfrm>
          <a:custGeom>
            <a:avLst/>
            <a:gdLst/>
            <a:ahLst/>
            <a:cxnLst/>
            <a:rect r="r" b="b" t="t" l="l"/>
            <a:pathLst>
              <a:path h="1250234" w="7315200">
                <a:moveTo>
                  <a:pt x="0" y="0"/>
                </a:moveTo>
                <a:lnTo>
                  <a:pt x="7315200" y="0"/>
                </a:lnTo>
                <a:lnTo>
                  <a:pt x="7315200" y="1250234"/>
                </a:lnTo>
                <a:lnTo>
                  <a:pt x="0" y="12502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6356758">
            <a:off x="-385772" y="-3275760"/>
            <a:ext cx="6765238" cy="8106495"/>
          </a:xfrm>
          <a:custGeom>
            <a:avLst/>
            <a:gdLst/>
            <a:ahLst/>
            <a:cxnLst/>
            <a:rect r="r" b="b" t="t" l="l"/>
            <a:pathLst>
              <a:path h="8106495" w="6765238">
                <a:moveTo>
                  <a:pt x="0" y="0"/>
                </a:moveTo>
                <a:lnTo>
                  <a:pt x="6765238" y="0"/>
                </a:lnTo>
                <a:lnTo>
                  <a:pt x="6765238" y="8106495"/>
                </a:lnTo>
                <a:lnTo>
                  <a:pt x="0" y="81064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5824454" y="8897934"/>
            <a:ext cx="7315200" cy="1250234"/>
          </a:xfrm>
          <a:custGeom>
            <a:avLst/>
            <a:gdLst/>
            <a:ahLst/>
            <a:cxnLst/>
            <a:rect r="r" b="b" t="t" l="l"/>
            <a:pathLst>
              <a:path h="1250234" w="7315200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738211">
            <a:off x="11607356" y="6080864"/>
            <a:ext cx="6765238" cy="8106495"/>
          </a:xfrm>
          <a:custGeom>
            <a:avLst/>
            <a:gdLst/>
            <a:ahLst/>
            <a:cxnLst/>
            <a:rect r="r" b="b" t="t" l="l"/>
            <a:pathLst>
              <a:path h="8106495" w="6765238">
                <a:moveTo>
                  <a:pt x="0" y="0"/>
                </a:moveTo>
                <a:lnTo>
                  <a:pt x="6765238" y="0"/>
                </a:lnTo>
                <a:lnTo>
                  <a:pt x="6765238" y="8106495"/>
                </a:lnTo>
                <a:lnTo>
                  <a:pt x="0" y="81064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2154022">
            <a:off x="-560778" y="5266533"/>
            <a:ext cx="6164967" cy="8730431"/>
          </a:xfrm>
          <a:custGeom>
            <a:avLst/>
            <a:gdLst/>
            <a:ahLst/>
            <a:cxnLst/>
            <a:rect r="r" b="b" t="t" l="l"/>
            <a:pathLst>
              <a:path h="8730431" w="6164967">
                <a:moveTo>
                  <a:pt x="0" y="0"/>
                </a:moveTo>
                <a:lnTo>
                  <a:pt x="6164968" y="0"/>
                </a:lnTo>
                <a:lnTo>
                  <a:pt x="6164968" y="8730431"/>
                </a:lnTo>
                <a:lnTo>
                  <a:pt x="0" y="87304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true" rot="-2154022">
            <a:off x="12724219" y="-3507314"/>
            <a:ext cx="6558558" cy="9287809"/>
          </a:xfrm>
          <a:custGeom>
            <a:avLst/>
            <a:gdLst/>
            <a:ahLst/>
            <a:cxnLst/>
            <a:rect r="r" b="b" t="t" l="l"/>
            <a:pathLst>
              <a:path h="9287809" w="6558558">
                <a:moveTo>
                  <a:pt x="6558558" y="9287808"/>
                </a:moveTo>
                <a:lnTo>
                  <a:pt x="0" y="9287808"/>
                </a:lnTo>
                <a:lnTo>
                  <a:pt x="0" y="0"/>
                </a:lnTo>
                <a:lnTo>
                  <a:pt x="6558558" y="0"/>
                </a:lnTo>
                <a:lnTo>
                  <a:pt x="6558558" y="9287808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647815" y="4024796"/>
            <a:ext cx="4741241" cy="1663744"/>
          </a:xfrm>
          <a:custGeom>
            <a:avLst/>
            <a:gdLst/>
            <a:ahLst/>
            <a:cxnLst/>
            <a:rect r="r" b="b" t="t" l="l"/>
            <a:pathLst>
              <a:path h="1663744" w="4741241">
                <a:moveTo>
                  <a:pt x="0" y="0"/>
                </a:moveTo>
                <a:lnTo>
                  <a:pt x="4741241" y="0"/>
                </a:lnTo>
                <a:lnTo>
                  <a:pt x="4741241" y="1663745"/>
                </a:lnTo>
                <a:lnTo>
                  <a:pt x="0" y="166374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915702" y="4856669"/>
            <a:ext cx="4741241" cy="1663744"/>
          </a:xfrm>
          <a:custGeom>
            <a:avLst/>
            <a:gdLst/>
            <a:ahLst/>
            <a:cxnLst/>
            <a:rect r="r" b="b" t="t" l="l"/>
            <a:pathLst>
              <a:path h="1663744" w="4741241">
                <a:moveTo>
                  <a:pt x="0" y="0"/>
                </a:moveTo>
                <a:lnTo>
                  <a:pt x="4741241" y="0"/>
                </a:lnTo>
                <a:lnTo>
                  <a:pt x="4741241" y="1663744"/>
                </a:lnTo>
                <a:lnTo>
                  <a:pt x="0" y="16637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2700000">
            <a:off x="15136707" y="-1123784"/>
            <a:ext cx="3903720" cy="5968562"/>
          </a:xfrm>
          <a:custGeom>
            <a:avLst/>
            <a:gdLst/>
            <a:ahLst/>
            <a:cxnLst/>
            <a:rect r="r" b="b" t="t" l="l"/>
            <a:pathLst>
              <a:path h="5968562" w="3903720">
                <a:moveTo>
                  <a:pt x="0" y="0"/>
                </a:moveTo>
                <a:lnTo>
                  <a:pt x="3903720" y="0"/>
                </a:lnTo>
                <a:lnTo>
                  <a:pt x="3903720" y="5968562"/>
                </a:lnTo>
                <a:lnTo>
                  <a:pt x="0" y="596856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2499749">
            <a:off x="15407930" y="6896151"/>
            <a:ext cx="2976106" cy="6561184"/>
          </a:xfrm>
          <a:custGeom>
            <a:avLst/>
            <a:gdLst/>
            <a:ahLst/>
            <a:cxnLst/>
            <a:rect r="r" b="b" t="t" l="l"/>
            <a:pathLst>
              <a:path h="6561184" w="2976106">
                <a:moveTo>
                  <a:pt x="0" y="0"/>
                </a:moveTo>
                <a:lnTo>
                  <a:pt x="2976106" y="0"/>
                </a:lnTo>
                <a:lnTo>
                  <a:pt x="2976106" y="6561185"/>
                </a:lnTo>
                <a:lnTo>
                  <a:pt x="0" y="65611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79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true" rot="-6909183">
            <a:off x="535141" y="-1018592"/>
            <a:ext cx="3996200" cy="6109958"/>
          </a:xfrm>
          <a:custGeom>
            <a:avLst/>
            <a:gdLst/>
            <a:ahLst/>
            <a:cxnLst/>
            <a:rect r="r" b="b" t="t" l="l"/>
            <a:pathLst>
              <a:path h="6109958" w="3996200">
                <a:moveTo>
                  <a:pt x="3996199" y="6109958"/>
                </a:moveTo>
                <a:lnTo>
                  <a:pt x="0" y="6109958"/>
                </a:lnTo>
                <a:lnTo>
                  <a:pt x="0" y="0"/>
                </a:lnTo>
                <a:lnTo>
                  <a:pt x="3996199" y="0"/>
                </a:lnTo>
                <a:lnTo>
                  <a:pt x="3996199" y="6109958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true" rot="9143618">
            <a:off x="1033653" y="6896151"/>
            <a:ext cx="2976106" cy="6561184"/>
          </a:xfrm>
          <a:custGeom>
            <a:avLst/>
            <a:gdLst/>
            <a:ahLst/>
            <a:cxnLst/>
            <a:rect r="r" b="b" t="t" l="l"/>
            <a:pathLst>
              <a:path h="6561184" w="2976106">
                <a:moveTo>
                  <a:pt x="2976106" y="6561185"/>
                </a:moveTo>
                <a:lnTo>
                  <a:pt x="0" y="6561185"/>
                </a:lnTo>
                <a:lnTo>
                  <a:pt x="0" y="0"/>
                </a:lnTo>
                <a:lnTo>
                  <a:pt x="2976106" y="0"/>
                </a:lnTo>
                <a:lnTo>
                  <a:pt x="2976106" y="6561185"/>
                </a:lnTo>
                <a:close/>
              </a:path>
            </a:pathLst>
          </a:custGeom>
          <a:blipFill>
            <a:blip r:embed="rId18">
              <a:alphaModFix amt="79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710007" y="4545434"/>
            <a:ext cx="9544093" cy="1446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52"/>
              </a:lnSpc>
            </a:pPr>
            <a:r>
              <a:rPr lang="en-US" sz="11200">
                <a:solidFill>
                  <a:srgbClr val="764D4C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GRACIAS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118609">
            <a:off x="-164436" y="6008035"/>
            <a:ext cx="4964236" cy="7030033"/>
          </a:xfrm>
          <a:custGeom>
            <a:avLst/>
            <a:gdLst/>
            <a:ahLst/>
            <a:cxnLst/>
            <a:rect r="r" b="b" t="t" l="l"/>
            <a:pathLst>
              <a:path h="7030033" w="4964236">
                <a:moveTo>
                  <a:pt x="0" y="0"/>
                </a:moveTo>
                <a:lnTo>
                  <a:pt x="4964236" y="0"/>
                </a:lnTo>
                <a:lnTo>
                  <a:pt x="4964236" y="7030033"/>
                </a:lnTo>
                <a:lnTo>
                  <a:pt x="0" y="7030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73310" y="9000228"/>
            <a:ext cx="3802056" cy="1334176"/>
          </a:xfrm>
          <a:custGeom>
            <a:avLst/>
            <a:gdLst/>
            <a:ahLst/>
            <a:cxnLst/>
            <a:rect r="r" b="b" t="t" l="l"/>
            <a:pathLst>
              <a:path h="1334176" w="3802056">
                <a:moveTo>
                  <a:pt x="0" y="0"/>
                </a:moveTo>
                <a:lnTo>
                  <a:pt x="3802056" y="0"/>
                </a:lnTo>
                <a:lnTo>
                  <a:pt x="3802056" y="1334176"/>
                </a:lnTo>
                <a:lnTo>
                  <a:pt x="0" y="1334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497251" y="385314"/>
            <a:ext cx="3666968" cy="1286772"/>
          </a:xfrm>
          <a:custGeom>
            <a:avLst/>
            <a:gdLst/>
            <a:ahLst/>
            <a:cxnLst/>
            <a:rect r="r" b="b" t="t" l="l"/>
            <a:pathLst>
              <a:path h="1286772" w="3666968">
                <a:moveTo>
                  <a:pt x="0" y="0"/>
                </a:moveTo>
                <a:lnTo>
                  <a:pt x="3666968" y="0"/>
                </a:lnTo>
                <a:lnTo>
                  <a:pt x="3666968" y="1286772"/>
                </a:lnTo>
                <a:lnTo>
                  <a:pt x="0" y="12867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687775">
            <a:off x="1312484" y="7735401"/>
            <a:ext cx="1795551" cy="3958508"/>
          </a:xfrm>
          <a:custGeom>
            <a:avLst/>
            <a:gdLst/>
            <a:ahLst/>
            <a:cxnLst/>
            <a:rect r="r" b="b" t="t" l="l"/>
            <a:pathLst>
              <a:path h="3958508" w="1795551">
                <a:moveTo>
                  <a:pt x="0" y="0"/>
                </a:moveTo>
                <a:lnTo>
                  <a:pt x="1795551" y="0"/>
                </a:lnTo>
                <a:lnTo>
                  <a:pt x="1795551" y="3958507"/>
                </a:lnTo>
                <a:lnTo>
                  <a:pt x="0" y="39585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9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6356758">
            <a:off x="13137894" y="-2377329"/>
            <a:ext cx="5385744" cy="6453506"/>
          </a:xfrm>
          <a:custGeom>
            <a:avLst/>
            <a:gdLst/>
            <a:ahLst/>
            <a:cxnLst/>
            <a:rect r="r" b="b" t="t" l="l"/>
            <a:pathLst>
              <a:path h="6453506" w="5385744">
                <a:moveTo>
                  <a:pt x="0" y="0"/>
                </a:moveTo>
                <a:lnTo>
                  <a:pt x="5385744" y="0"/>
                </a:lnTo>
                <a:lnTo>
                  <a:pt x="5385744" y="6453506"/>
                </a:lnTo>
                <a:lnTo>
                  <a:pt x="0" y="64535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-6909183">
            <a:off x="14818521" y="-768740"/>
            <a:ext cx="3181338" cy="4864082"/>
          </a:xfrm>
          <a:custGeom>
            <a:avLst/>
            <a:gdLst/>
            <a:ahLst/>
            <a:cxnLst/>
            <a:rect r="r" b="b" t="t" l="l"/>
            <a:pathLst>
              <a:path h="4864082" w="3181338">
                <a:moveTo>
                  <a:pt x="3181338" y="0"/>
                </a:moveTo>
                <a:lnTo>
                  <a:pt x="0" y="0"/>
                </a:lnTo>
                <a:lnTo>
                  <a:pt x="0" y="4864082"/>
                </a:lnTo>
                <a:lnTo>
                  <a:pt x="3181338" y="4864082"/>
                </a:lnTo>
                <a:lnTo>
                  <a:pt x="318133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210259" y="2307801"/>
            <a:ext cx="9706246" cy="12858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99"/>
              </a:lnSpc>
            </a:pPr>
            <a:r>
              <a:rPr lang="en-US" sz="9999">
                <a:solidFill>
                  <a:srgbClr val="764D4C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Introducción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827640" y="4051120"/>
            <a:ext cx="12295453" cy="288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639"/>
              </a:lnSpc>
            </a:pPr>
            <a:r>
              <a:rPr lang="en-US" sz="3199" spc="319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“</a:t>
            </a:r>
            <a:r>
              <a:rPr lang="en-US" b="true" sz="3199" spc="319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Big Data es un término que describe el gran volumen de datos, tanto estructurados como no estructurados.</a:t>
            </a:r>
            <a:r>
              <a:rPr lang="en-US" sz="3199" spc="319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”(POWERDATA,s.f.,párr.1).</a:t>
            </a:r>
          </a:p>
          <a:p>
            <a:pPr algn="just">
              <a:lnSpc>
                <a:spcPts val="4639"/>
              </a:lnSpc>
            </a:pPr>
          </a:p>
          <a:p>
            <a:pPr algn="just">
              <a:lnSpc>
                <a:spcPts val="4639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6356758">
            <a:off x="-200527" y="-2362265"/>
            <a:ext cx="5647928" cy="6767670"/>
          </a:xfrm>
          <a:custGeom>
            <a:avLst/>
            <a:gdLst/>
            <a:ahLst/>
            <a:cxnLst/>
            <a:rect r="r" b="b" t="t" l="l"/>
            <a:pathLst>
              <a:path h="6767670" w="5647928">
                <a:moveTo>
                  <a:pt x="0" y="0"/>
                </a:moveTo>
                <a:lnTo>
                  <a:pt x="5647928" y="0"/>
                </a:lnTo>
                <a:lnTo>
                  <a:pt x="5647928" y="6767669"/>
                </a:lnTo>
                <a:lnTo>
                  <a:pt x="0" y="67676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14466158" y="6533099"/>
            <a:ext cx="3681606" cy="1291909"/>
          </a:xfrm>
          <a:custGeom>
            <a:avLst/>
            <a:gdLst/>
            <a:ahLst/>
            <a:cxnLst/>
            <a:rect r="r" b="b" t="t" l="l"/>
            <a:pathLst>
              <a:path h="1291909" w="3681606">
                <a:moveTo>
                  <a:pt x="0" y="1291909"/>
                </a:moveTo>
                <a:lnTo>
                  <a:pt x="3681606" y="1291909"/>
                </a:lnTo>
                <a:lnTo>
                  <a:pt x="3681606" y="0"/>
                </a:lnTo>
                <a:lnTo>
                  <a:pt x="0" y="0"/>
                </a:lnTo>
                <a:lnTo>
                  <a:pt x="0" y="12919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0">
            <a:off x="9245815" y="8943002"/>
            <a:ext cx="3681606" cy="1291909"/>
          </a:xfrm>
          <a:custGeom>
            <a:avLst/>
            <a:gdLst/>
            <a:ahLst/>
            <a:cxnLst/>
            <a:rect r="r" b="b" t="t" l="l"/>
            <a:pathLst>
              <a:path h="1291909" w="3681606">
                <a:moveTo>
                  <a:pt x="0" y="1291909"/>
                </a:moveTo>
                <a:lnTo>
                  <a:pt x="3681607" y="1291909"/>
                </a:lnTo>
                <a:lnTo>
                  <a:pt x="3681607" y="0"/>
                </a:lnTo>
                <a:lnTo>
                  <a:pt x="0" y="0"/>
                </a:lnTo>
                <a:lnTo>
                  <a:pt x="0" y="12919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738211">
            <a:off x="12960197" y="6886442"/>
            <a:ext cx="5253255" cy="6294750"/>
          </a:xfrm>
          <a:custGeom>
            <a:avLst/>
            <a:gdLst/>
            <a:ahLst/>
            <a:cxnLst/>
            <a:rect r="r" b="b" t="t" l="l"/>
            <a:pathLst>
              <a:path h="6294750" w="5253255">
                <a:moveTo>
                  <a:pt x="0" y="0"/>
                </a:moveTo>
                <a:lnTo>
                  <a:pt x="5253255" y="0"/>
                </a:lnTo>
                <a:lnTo>
                  <a:pt x="5253255" y="6294750"/>
                </a:lnTo>
                <a:lnTo>
                  <a:pt x="0" y="62947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90884" y="3698644"/>
            <a:ext cx="3552286" cy="1246530"/>
          </a:xfrm>
          <a:custGeom>
            <a:avLst/>
            <a:gdLst/>
            <a:ahLst/>
            <a:cxnLst/>
            <a:rect r="r" b="b" t="t" l="l"/>
            <a:pathLst>
              <a:path h="1246530" w="3552286">
                <a:moveTo>
                  <a:pt x="0" y="0"/>
                </a:moveTo>
                <a:lnTo>
                  <a:pt x="3552286" y="0"/>
                </a:lnTo>
                <a:lnTo>
                  <a:pt x="3552286" y="1246530"/>
                </a:lnTo>
                <a:lnTo>
                  <a:pt x="0" y="12465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4103414">
            <a:off x="15793764" y="7599428"/>
            <a:ext cx="1965770" cy="4333777"/>
          </a:xfrm>
          <a:custGeom>
            <a:avLst/>
            <a:gdLst/>
            <a:ahLst/>
            <a:cxnLst/>
            <a:rect r="r" b="b" t="t" l="l"/>
            <a:pathLst>
              <a:path h="4333777" w="1965770">
                <a:moveTo>
                  <a:pt x="0" y="0"/>
                </a:moveTo>
                <a:lnTo>
                  <a:pt x="1965770" y="0"/>
                </a:lnTo>
                <a:lnTo>
                  <a:pt x="1965770" y="4333777"/>
                </a:lnTo>
                <a:lnTo>
                  <a:pt x="0" y="43337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79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true" rot="-6909183">
            <a:off x="568293" y="-477880"/>
            <a:ext cx="3336209" cy="5100870"/>
          </a:xfrm>
          <a:custGeom>
            <a:avLst/>
            <a:gdLst/>
            <a:ahLst/>
            <a:cxnLst/>
            <a:rect r="r" b="b" t="t" l="l"/>
            <a:pathLst>
              <a:path h="5100870" w="3336209">
                <a:moveTo>
                  <a:pt x="3336209" y="5100871"/>
                </a:moveTo>
                <a:lnTo>
                  <a:pt x="0" y="5100871"/>
                </a:lnTo>
                <a:lnTo>
                  <a:pt x="0" y="0"/>
                </a:lnTo>
                <a:lnTo>
                  <a:pt x="3336209" y="0"/>
                </a:lnTo>
                <a:lnTo>
                  <a:pt x="3336209" y="5100871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151206" y="3333750"/>
            <a:ext cx="12189219" cy="1219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74"/>
              </a:lnSpc>
            </a:pPr>
            <a:r>
              <a:rPr lang="en-US" sz="9452">
                <a:solidFill>
                  <a:srgbClr val="764D4C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Tabla de contenido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242671" y="5435922"/>
            <a:ext cx="4003144" cy="387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89"/>
              </a:lnSpc>
            </a:pPr>
            <a:r>
              <a:rPr lang="en-US" sz="2199" spc="219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¿QUÉ ES BIG DATA?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462714" y="5182075"/>
            <a:ext cx="1075662" cy="745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78"/>
              </a:lnSpc>
            </a:pPr>
            <a:r>
              <a:rPr lang="en-US" sz="5706">
                <a:solidFill>
                  <a:srgbClr val="764D4C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1.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242671" y="6181505"/>
            <a:ext cx="3854518" cy="387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89"/>
              </a:lnSpc>
            </a:pPr>
            <a:r>
              <a:rPr lang="en-US" sz="2199" spc="219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¿PARA QUÉ SIRVE?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462714" y="6032280"/>
            <a:ext cx="1036768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80"/>
              </a:lnSpc>
            </a:pPr>
            <a:r>
              <a:rPr lang="en-US" sz="5500">
                <a:solidFill>
                  <a:srgbClr val="764D4C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2.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242671" y="6819680"/>
            <a:ext cx="3854518" cy="787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89"/>
              </a:lnSpc>
            </a:pPr>
            <a:r>
              <a:rPr lang="en-US" sz="2199" spc="219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CARACTERÍTICAS PRINCIPALES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462714" y="6851430"/>
            <a:ext cx="942516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5000">
                <a:solidFill>
                  <a:srgbClr val="764D4C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3.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659394" y="5412898"/>
            <a:ext cx="4003144" cy="787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89"/>
              </a:lnSpc>
            </a:pPr>
            <a:r>
              <a:rPr lang="en-US" sz="2199" spc="219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VENTAJAS Y DESVENTAJAS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879436" y="5408535"/>
            <a:ext cx="942516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5000">
                <a:solidFill>
                  <a:srgbClr val="764D4C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4.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659394" y="6759098"/>
            <a:ext cx="3854518" cy="387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89"/>
              </a:lnSpc>
            </a:pPr>
            <a:r>
              <a:rPr lang="en-US" sz="2199" spc="219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¿CÓMO FUNCIONA?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879436" y="6590823"/>
            <a:ext cx="942516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5000">
                <a:solidFill>
                  <a:srgbClr val="764D4C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5.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659394" y="7727730"/>
            <a:ext cx="3854518" cy="387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89"/>
              </a:lnSpc>
            </a:pPr>
            <a:r>
              <a:rPr lang="en-US" sz="2199" spc="219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REFERENCIAS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879436" y="7635655"/>
            <a:ext cx="942516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5000">
                <a:solidFill>
                  <a:srgbClr val="764D4C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6.</a:t>
            </a:r>
          </a:p>
        </p:txBody>
      </p:sp>
      <p:sp>
        <p:nvSpPr>
          <p:cNvPr name="Freeform 22" id="22"/>
          <p:cNvSpPr/>
          <p:nvPr/>
        </p:nvSpPr>
        <p:spPr>
          <a:xfrm flipH="false" flipV="true" rot="0">
            <a:off x="5870919" y="594175"/>
            <a:ext cx="3681606" cy="1291909"/>
          </a:xfrm>
          <a:custGeom>
            <a:avLst/>
            <a:gdLst/>
            <a:ahLst/>
            <a:cxnLst/>
            <a:rect r="r" b="b" t="t" l="l"/>
            <a:pathLst>
              <a:path h="1291909" w="3681606">
                <a:moveTo>
                  <a:pt x="0" y="1291909"/>
                </a:moveTo>
                <a:lnTo>
                  <a:pt x="3681607" y="1291909"/>
                </a:lnTo>
                <a:lnTo>
                  <a:pt x="3681607" y="0"/>
                </a:lnTo>
                <a:lnTo>
                  <a:pt x="0" y="0"/>
                </a:lnTo>
                <a:lnTo>
                  <a:pt x="0" y="1291909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118609">
            <a:off x="-164436" y="6008035"/>
            <a:ext cx="4964236" cy="7030033"/>
          </a:xfrm>
          <a:custGeom>
            <a:avLst/>
            <a:gdLst/>
            <a:ahLst/>
            <a:cxnLst/>
            <a:rect r="r" b="b" t="t" l="l"/>
            <a:pathLst>
              <a:path h="7030033" w="4964236">
                <a:moveTo>
                  <a:pt x="0" y="0"/>
                </a:moveTo>
                <a:lnTo>
                  <a:pt x="4964236" y="0"/>
                </a:lnTo>
                <a:lnTo>
                  <a:pt x="4964236" y="7030033"/>
                </a:lnTo>
                <a:lnTo>
                  <a:pt x="0" y="7030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73310" y="9000228"/>
            <a:ext cx="3802056" cy="1334176"/>
          </a:xfrm>
          <a:custGeom>
            <a:avLst/>
            <a:gdLst/>
            <a:ahLst/>
            <a:cxnLst/>
            <a:rect r="r" b="b" t="t" l="l"/>
            <a:pathLst>
              <a:path h="1334176" w="3802056">
                <a:moveTo>
                  <a:pt x="0" y="0"/>
                </a:moveTo>
                <a:lnTo>
                  <a:pt x="3802056" y="0"/>
                </a:lnTo>
                <a:lnTo>
                  <a:pt x="3802056" y="1334176"/>
                </a:lnTo>
                <a:lnTo>
                  <a:pt x="0" y="1334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184542" y="842607"/>
            <a:ext cx="3666968" cy="1286772"/>
          </a:xfrm>
          <a:custGeom>
            <a:avLst/>
            <a:gdLst/>
            <a:ahLst/>
            <a:cxnLst/>
            <a:rect r="r" b="b" t="t" l="l"/>
            <a:pathLst>
              <a:path h="1286772" w="3666968">
                <a:moveTo>
                  <a:pt x="0" y="0"/>
                </a:moveTo>
                <a:lnTo>
                  <a:pt x="3666968" y="0"/>
                </a:lnTo>
                <a:lnTo>
                  <a:pt x="3666968" y="1286772"/>
                </a:lnTo>
                <a:lnTo>
                  <a:pt x="0" y="12867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687775">
            <a:off x="1312484" y="7735401"/>
            <a:ext cx="1795551" cy="3958508"/>
          </a:xfrm>
          <a:custGeom>
            <a:avLst/>
            <a:gdLst/>
            <a:ahLst/>
            <a:cxnLst/>
            <a:rect r="r" b="b" t="t" l="l"/>
            <a:pathLst>
              <a:path h="3958508" w="1795551">
                <a:moveTo>
                  <a:pt x="0" y="0"/>
                </a:moveTo>
                <a:lnTo>
                  <a:pt x="1795551" y="0"/>
                </a:lnTo>
                <a:lnTo>
                  <a:pt x="1795551" y="3958507"/>
                </a:lnTo>
                <a:lnTo>
                  <a:pt x="0" y="39585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9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27132" y="2839695"/>
            <a:ext cx="3094916" cy="3111890"/>
          </a:xfrm>
          <a:custGeom>
            <a:avLst/>
            <a:gdLst/>
            <a:ahLst/>
            <a:cxnLst/>
            <a:rect r="r" b="b" t="t" l="l"/>
            <a:pathLst>
              <a:path h="3111890" w="3094916">
                <a:moveTo>
                  <a:pt x="0" y="0"/>
                </a:moveTo>
                <a:lnTo>
                  <a:pt x="3094916" y="0"/>
                </a:lnTo>
                <a:lnTo>
                  <a:pt x="3094916" y="3111890"/>
                </a:lnTo>
                <a:lnTo>
                  <a:pt x="0" y="31118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true" rot="-7712044">
            <a:off x="219443" y="281020"/>
            <a:ext cx="2731054" cy="4175623"/>
          </a:xfrm>
          <a:custGeom>
            <a:avLst/>
            <a:gdLst/>
            <a:ahLst/>
            <a:cxnLst/>
            <a:rect r="r" b="b" t="t" l="l"/>
            <a:pathLst>
              <a:path h="4175623" w="2731054">
                <a:moveTo>
                  <a:pt x="2731054" y="4175623"/>
                </a:moveTo>
                <a:lnTo>
                  <a:pt x="0" y="4175623"/>
                </a:lnTo>
                <a:lnTo>
                  <a:pt x="0" y="0"/>
                </a:lnTo>
                <a:lnTo>
                  <a:pt x="2731054" y="0"/>
                </a:lnTo>
                <a:lnTo>
                  <a:pt x="2731054" y="4175623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4375495">
            <a:off x="8479013" y="-3228849"/>
            <a:ext cx="4634926" cy="5664910"/>
          </a:xfrm>
          <a:custGeom>
            <a:avLst/>
            <a:gdLst/>
            <a:ahLst/>
            <a:cxnLst/>
            <a:rect r="r" b="b" t="t" l="l"/>
            <a:pathLst>
              <a:path h="5664910" w="4634926">
                <a:moveTo>
                  <a:pt x="0" y="0"/>
                </a:moveTo>
                <a:lnTo>
                  <a:pt x="4634926" y="0"/>
                </a:lnTo>
                <a:lnTo>
                  <a:pt x="4634926" y="5664909"/>
                </a:lnTo>
                <a:lnTo>
                  <a:pt x="0" y="56649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600475" y="3822118"/>
            <a:ext cx="12274935" cy="3671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844"/>
              </a:lnSpc>
            </a:pPr>
            <a:r>
              <a:rPr lang="en-US" sz="3341" spc="334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“Big data se refiere a conjuntos de datos extremadamente grandes y complejos que no pueden gestionarse ni analizarse fácilmente con las herramientas tradicionales de procesamiento de datos, en particular las hojas de cálculo”(Chen, 2024,párr.4).</a:t>
            </a:r>
          </a:p>
        </p:txBody>
      </p:sp>
      <p:sp>
        <p:nvSpPr>
          <p:cNvPr name="Freeform 10" id="10"/>
          <p:cNvSpPr/>
          <p:nvPr/>
        </p:nvSpPr>
        <p:spPr>
          <a:xfrm flipH="true" flipV="false" rot="0">
            <a:off x="14577299" y="6172200"/>
            <a:ext cx="5863057" cy="4114800"/>
          </a:xfrm>
          <a:custGeom>
            <a:avLst/>
            <a:gdLst/>
            <a:ahLst/>
            <a:cxnLst/>
            <a:rect r="r" b="b" t="t" l="l"/>
            <a:pathLst>
              <a:path h="4114800" w="5863057">
                <a:moveTo>
                  <a:pt x="5863057" y="0"/>
                </a:moveTo>
                <a:lnTo>
                  <a:pt x="0" y="0"/>
                </a:lnTo>
                <a:lnTo>
                  <a:pt x="0" y="4114800"/>
                </a:lnTo>
                <a:lnTo>
                  <a:pt x="5863057" y="4114800"/>
                </a:lnTo>
                <a:lnTo>
                  <a:pt x="586305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555286" y="1553821"/>
            <a:ext cx="9706246" cy="12858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99"/>
              </a:lnSpc>
            </a:pPr>
            <a:r>
              <a:rPr lang="en-US" sz="9999">
                <a:solidFill>
                  <a:srgbClr val="764D4C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¿Qué es big data?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439483"/>
            <a:ext cx="4182110" cy="1467540"/>
          </a:xfrm>
          <a:custGeom>
            <a:avLst/>
            <a:gdLst/>
            <a:ahLst/>
            <a:cxnLst/>
            <a:rect r="r" b="b" t="t" l="l"/>
            <a:pathLst>
              <a:path h="1467540" w="4182110">
                <a:moveTo>
                  <a:pt x="0" y="0"/>
                </a:moveTo>
                <a:lnTo>
                  <a:pt x="4182110" y="0"/>
                </a:lnTo>
                <a:lnTo>
                  <a:pt x="4182110" y="1467540"/>
                </a:lnTo>
                <a:lnTo>
                  <a:pt x="0" y="14675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282695">
            <a:off x="11794832" y="1264324"/>
            <a:ext cx="5497090" cy="6718666"/>
          </a:xfrm>
          <a:custGeom>
            <a:avLst/>
            <a:gdLst/>
            <a:ahLst/>
            <a:cxnLst/>
            <a:rect r="r" b="b" t="t" l="l"/>
            <a:pathLst>
              <a:path h="6718666" w="5497090">
                <a:moveTo>
                  <a:pt x="0" y="0"/>
                </a:moveTo>
                <a:lnTo>
                  <a:pt x="5497090" y="0"/>
                </a:lnTo>
                <a:lnTo>
                  <a:pt x="5497090" y="6718665"/>
                </a:lnTo>
                <a:lnTo>
                  <a:pt x="0" y="67186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2014477" y="2195398"/>
            <a:ext cx="5244823" cy="5048188"/>
            <a:chOff x="30480" y="591820"/>
            <a:chExt cx="12736830" cy="1225931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30480" y="591820"/>
              <a:ext cx="12736830" cy="12259310"/>
            </a:xfrm>
            <a:custGeom>
              <a:avLst/>
              <a:gdLst/>
              <a:ahLst/>
              <a:cxnLst/>
              <a:rect r="r" b="b" t="t" l="l"/>
              <a:pathLst>
                <a:path h="12259310" w="12736830">
                  <a:moveTo>
                    <a:pt x="11925300" y="4271010"/>
                  </a:moveTo>
                  <a:cubicBezTo>
                    <a:pt x="10819131" y="2120900"/>
                    <a:pt x="8590281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19"/>
                    <a:pt x="1822450" y="10811510"/>
                    <a:pt x="2842260" y="11203940"/>
                  </a:cubicBezTo>
                  <a:cubicBezTo>
                    <a:pt x="5585460" y="12259310"/>
                    <a:pt x="8953500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6"/>
              <a:stretch>
                <a:fillRect l="-32024" t="-5134" r="-31537" b="5134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4105890" y="8313073"/>
            <a:ext cx="4182110" cy="1467540"/>
          </a:xfrm>
          <a:custGeom>
            <a:avLst/>
            <a:gdLst/>
            <a:ahLst/>
            <a:cxnLst/>
            <a:rect r="r" b="b" t="t" l="l"/>
            <a:pathLst>
              <a:path h="1467540" w="4182110">
                <a:moveTo>
                  <a:pt x="0" y="0"/>
                </a:moveTo>
                <a:lnTo>
                  <a:pt x="4182110" y="0"/>
                </a:lnTo>
                <a:lnTo>
                  <a:pt x="4182110" y="1467541"/>
                </a:lnTo>
                <a:lnTo>
                  <a:pt x="0" y="14675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1684625" y="6255673"/>
            <a:ext cx="5863057" cy="4114800"/>
          </a:xfrm>
          <a:custGeom>
            <a:avLst/>
            <a:gdLst/>
            <a:ahLst/>
            <a:cxnLst/>
            <a:rect r="r" b="b" t="t" l="l"/>
            <a:pathLst>
              <a:path h="4114800" w="5863057">
                <a:moveTo>
                  <a:pt x="0" y="0"/>
                </a:moveTo>
                <a:lnTo>
                  <a:pt x="5863057" y="0"/>
                </a:lnTo>
                <a:lnTo>
                  <a:pt x="58630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2741209"/>
            <a:ext cx="10355207" cy="54948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97"/>
              </a:lnSpc>
            </a:pPr>
            <a:r>
              <a:rPr lang="en-US" sz="3032" spc="303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El big data puede ayudarle a abordar una serie de actividades empresariales, desde la experiencia de cliente hasta la analítica. A continuación, se presentan algunas de ellas: </a:t>
            </a:r>
          </a:p>
          <a:p>
            <a:pPr algn="just" marL="654744" indent="-327372" lvl="1">
              <a:lnSpc>
                <a:spcPts val="4397"/>
              </a:lnSpc>
              <a:buFont typeface="Arial"/>
              <a:buChar char="•"/>
            </a:pPr>
            <a:r>
              <a:rPr lang="en-US" sz="3032" spc="303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Sector minorista y comercio electrónico.</a:t>
            </a:r>
          </a:p>
          <a:p>
            <a:pPr algn="just" marL="654744" indent="-327372" lvl="1">
              <a:lnSpc>
                <a:spcPts val="4397"/>
              </a:lnSpc>
              <a:buFont typeface="Arial"/>
              <a:buChar char="•"/>
            </a:pPr>
            <a:r>
              <a:rPr lang="en-US" sz="3032" spc="303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Atención médica.</a:t>
            </a:r>
          </a:p>
          <a:p>
            <a:pPr algn="just" marL="654744" indent="-327372" lvl="1">
              <a:lnSpc>
                <a:spcPts val="4397"/>
              </a:lnSpc>
              <a:buFont typeface="Arial"/>
              <a:buChar char="•"/>
            </a:pPr>
            <a:r>
              <a:rPr lang="en-US" sz="3032" spc="303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Servicios financieros.</a:t>
            </a:r>
          </a:p>
          <a:p>
            <a:pPr algn="just" marL="654744" indent="-327372" lvl="1">
              <a:lnSpc>
                <a:spcPts val="4397"/>
              </a:lnSpc>
              <a:buFont typeface="Arial"/>
              <a:buChar char="•"/>
            </a:pPr>
            <a:r>
              <a:rPr lang="en-US" sz="3032" spc="303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Fabricación.</a:t>
            </a:r>
          </a:p>
          <a:p>
            <a:pPr algn="just" marL="654744" indent="-327372" lvl="1">
              <a:lnSpc>
                <a:spcPts val="4397"/>
              </a:lnSpc>
              <a:buFont typeface="Arial"/>
              <a:buChar char="•"/>
            </a:pPr>
            <a:r>
              <a:rPr lang="en-US" sz="3032" spc="303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Gobierno y servicios públicos.</a:t>
            </a:r>
          </a:p>
          <a:p>
            <a:pPr algn="just">
              <a:lnSpc>
                <a:spcPts val="4397"/>
              </a:lnSpc>
            </a:pPr>
            <a:r>
              <a:rPr lang="en-US" sz="3032" spc="303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(Chen, 2024,párr.23).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07983" y="1480303"/>
            <a:ext cx="7767737" cy="1034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80"/>
              </a:lnSpc>
            </a:pPr>
            <a:r>
              <a:rPr lang="en-US" sz="8000">
                <a:solidFill>
                  <a:srgbClr val="764D4C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¿Para qué sirve?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93440">
            <a:off x="-419966" y="5830966"/>
            <a:ext cx="4057466" cy="1423802"/>
          </a:xfrm>
          <a:custGeom>
            <a:avLst/>
            <a:gdLst/>
            <a:ahLst/>
            <a:cxnLst/>
            <a:rect r="r" b="b" t="t" l="l"/>
            <a:pathLst>
              <a:path h="1423802" w="4057466">
                <a:moveTo>
                  <a:pt x="0" y="0"/>
                </a:moveTo>
                <a:lnTo>
                  <a:pt x="4057466" y="0"/>
                </a:lnTo>
                <a:lnTo>
                  <a:pt x="4057466" y="1423802"/>
                </a:lnTo>
                <a:lnTo>
                  <a:pt x="0" y="14238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6356758">
            <a:off x="-902591" y="-1721407"/>
            <a:ext cx="5485671" cy="6573245"/>
          </a:xfrm>
          <a:custGeom>
            <a:avLst/>
            <a:gdLst/>
            <a:ahLst/>
            <a:cxnLst/>
            <a:rect r="r" b="b" t="t" l="l"/>
            <a:pathLst>
              <a:path h="6573245" w="5485671">
                <a:moveTo>
                  <a:pt x="0" y="0"/>
                </a:moveTo>
                <a:lnTo>
                  <a:pt x="5485672" y="0"/>
                </a:lnTo>
                <a:lnTo>
                  <a:pt x="5485672" y="6573244"/>
                </a:lnTo>
                <a:lnTo>
                  <a:pt x="0" y="65732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516271">
            <a:off x="15084889" y="4454403"/>
            <a:ext cx="3710610" cy="1302087"/>
          </a:xfrm>
          <a:custGeom>
            <a:avLst/>
            <a:gdLst/>
            <a:ahLst/>
            <a:cxnLst/>
            <a:rect r="r" b="b" t="t" l="l"/>
            <a:pathLst>
              <a:path h="1302087" w="3710610">
                <a:moveTo>
                  <a:pt x="0" y="0"/>
                </a:moveTo>
                <a:lnTo>
                  <a:pt x="3710610" y="0"/>
                </a:lnTo>
                <a:lnTo>
                  <a:pt x="3710610" y="1302087"/>
                </a:lnTo>
                <a:lnTo>
                  <a:pt x="0" y="13020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738211">
            <a:off x="13630614" y="6616719"/>
            <a:ext cx="5127588" cy="6144169"/>
          </a:xfrm>
          <a:custGeom>
            <a:avLst/>
            <a:gdLst/>
            <a:ahLst/>
            <a:cxnLst/>
            <a:rect r="r" b="b" t="t" l="l"/>
            <a:pathLst>
              <a:path h="6144169" w="5127588">
                <a:moveTo>
                  <a:pt x="0" y="0"/>
                </a:moveTo>
                <a:lnTo>
                  <a:pt x="5127588" y="0"/>
                </a:lnTo>
                <a:lnTo>
                  <a:pt x="5127588" y="6144168"/>
                </a:lnTo>
                <a:lnTo>
                  <a:pt x="0" y="61441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2499749">
            <a:off x="16078961" y="7989974"/>
            <a:ext cx="1634045" cy="3602448"/>
          </a:xfrm>
          <a:custGeom>
            <a:avLst/>
            <a:gdLst/>
            <a:ahLst/>
            <a:cxnLst/>
            <a:rect r="r" b="b" t="t" l="l"/>
            <a:pathLst>
              <a:path h="3602448" w="1634045">
                <a:moveTo>
                  <a:pt x="0" y="0"/>
                </a:moveTo>
                <a:lnTo>
                  <a:pt x="1634044" y="0"/>
                </a:lnTo>
                <a:lnTo>
                  <a:pt x="1634044" y="3602448"/>
                </a:lnTo>
                <a:lnTo>
                  <a:pt x="0" y="36024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79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true" rot="-6909183">
            <a:off x="401742" y="-194405"/>
            <a:ext cx="2934156" cy="4486155"/>
          </a:xfrm>
          <a:custGeom>
            <a:avLst/>
            <a:gdLst/>
            <a:ahLst/>
            <a:cxnLst/>
            <a:rect r="r" b="b" t="t" l="l"/>
            <a:pathLst>
              <a:path h="4486155" w="2934156">
                <a:moveTo>
                  <a:pt x="2934156" y="4486155"/>
                </a:moveTo>
                <a:lnTo>
                  <a:pt x="0" y="4486155"/>
                </a:lnTo>
                <a:lnTo>
                  <a:pt x="0" y="0"/>
                </a:lnTo>
                <a:lnTo>
                  <a:pt x="2934156" y="0"/>
                </a:lnTo>
                <a:lnTo>
                  <a:pt x="2934156" y="4486155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129200" y="299140"/>
            <a:ext cx="6959707" cy="20059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8000">
                <a:solidFill>
                  <a:srgbClr val="764D4C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Características principales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674153" y="3879511"/>
            <a:ext cx="5233388" cy="167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34"/>
              </a:lnSpc>
            </a:pPr>
            <a:r>
              <a:rPr lang="en-US" b="true" sz="2299" spc="229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Velocidad:</a:t>
            </a:r>
            <a:r>
              <a:rPr lang="en-US" sz="2299" spc="229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2299" spc="229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La velocidad es el ritmo al que se reciben los datos y (posiblemente) al que se aplica alguna acción.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973533" y="3889036"/>
            <a:ext cx="5552494" cy="1250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34"/>
              </a:lnSpc>
            </a:pPr>
            <a:r>
              <a:rPr lang="en-US" b="true" sz="2299" spc="229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Variedad:</a:t>
            </a:r>
            <a:r>
              <a:rPr lang="en-US" sz="2299" spc="229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2299" spc="229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La variedad hace referencia a los diversos tipos de datos disponibles.</a:t>
            </a:r>
          </a:p>
        </p:txBody>
      </p:sp>
      <p:sp>
        <p:nvSpPr>
          <p:cNvPr name="Freeform 11" id="11"/>
          <p:cNvSpPr/>
          <p:nvPr/>
        </p:nvSpPr>
        <p:spPr>
          <a:xfrm flipH="true" flipV="false" rot="-6234263">
            <a:off x="339397" y="8180032"/>
            <a:ext cx="3447766" cy="4213936"/>
          </a:xfrm>
          <a:custGeom>
            <a:avLst/>
            <a:gdLst/>
            <a:ahLst/>
            <a:cxnLst/>
            <a:rect r="r" b="b" t="t" l="l"/>
            <a:pathLst>
              <a:path h="4213936" w="3447766">
                <a:moveTo>
                  <a:pt x="3447766" y="0"/>
                </a:moveTo>
                <a:lnTo>
                  <a:pt x="0" y="0"/>
                </a:lnTo>
                <a:lnTo>
                  <a:pt x="0" y="4213936"/>
                </a:lnTo>
                <a:lnTo>
                  <a:pt x="3447766" y="4213936"/>
                </a:lnTo>
                <a:lnTo>
                  <a:pt x="3447766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true" rot="-3636266">
            <a:off x="15870296" y="-895332"/>
            <a:ext cx="3447766" cy="4213936"/>
          </a:xfrm>
          <a:custGeom>
            <a:avLst/>
            <a:gdLst/>
            <a:ahLst/>
            <a:cxnLst/>
            <a:rect r="r" b="b" t="t" l="l"/>
            <a:pathLst>
              <a:path h="4213936" w="3447766">
                <a:moveTo>
                  <a:pt x="0" y="4213936"/>
                </a:moveTo>
                <a:lnTo>
                  <a:pt x="3447766" y="4213936"/>
                </a:lnTo>
                <a:lnTo>
                  <a:pt x="3447766" y="0"/>
                </a:lnTo>
                <a:lnTo>
                  <a:pt x="0" y="0"/>
                </a:lnTo>
                <a:lnTo>
                  <a:pt x="0" y="4213936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5129200" y="2411469"/>
            <a:ext cx="11810994" cy="1250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34"/>
              </a:lnSpc>
            </a:pPr>
            <a:r>
              <a:rPr lang="en-US" sz="2299" spc="229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Anteriormente se conocían 3 V (variedad, volumen y velocidad), pero en la actualidad son 5 (valor y veracidad). Esas adiciones tienen sentido porque hoy en día, los datos se han convertido en capital.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674153" y="7818305"/>
            <a:ext cx="5233388" cy="831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34"/>
              </a:lnSpc>
            </a:pPr>
            <a:r>
              <a:rPr lang="en-US" b="true" sz="2299" spc="229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Volumen:</a:t>
            </a:r>
            <a:r>
              <a:rPr lang="en-US" sz="2299" spc="229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2299" spc="229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La cantidad de datos importa.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674153" y="5600361"/>
            <a:ext cx="5233388" cy="208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34"/>
              </a:lnSpc>
            </a:pPr>
            <a:r>
              <a:rPr lang="en-US" b="true" sz="2299" spc="229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Valor:</a:t>
            </a:r>
            <a:r>
              <a:rPr lang="en-US" sz="2299" spc="229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2299" spc="229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Los datos tienen un valor interno en los negocios. Sin embargo, no tienen ninguna utilidad hasta que dicho valor se descubre.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973533" y="5400336"/>
            <a:ext cx="5233388" cy="208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34"/>
              </a:lnSpc>
            </a:pPr>
            <a:r>
              <a:rPr lang="en-US" b="true" sz="2299" spc="229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Veracidad: </a:t>
            </a:r>
            <a:r>
              <a:rPr lang="en-US" sz="2299" spc="229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La idea de veracidad de los datos está ligada a otros conceptos funcionales, como la calidad y la integridad de los datos.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695733">
            <a:off x="-1096468" y="6008035"/>
            <a:ext cx="4964236" cy="7030033"/>
          </a:xfrm>
          <a:custGeom>
            <a:avLst/>
            <a:gdLst/>
            <a:ahLst/>
            <a:cxnLst/>
            <a:rect r="r" b="b" t="t" l="l"/>
            <a:pathLst>
              <a:path h="7030033" w="4964236">
                <a:moveTo>
                  <a:pt x="0" y="0"/>
                </a:moveTo>
                <a:lnTo>
                  <a:pt x="4964236" y="0"/>
                </a:lnTo>
                <a:lnTo>
                  <a:pt x="4964236" y="7030033"/>
                </a:lnTo>
                <a:lnTo>
                  <a:pt x="0" y="7030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0">
            <a:off x="4380907" y="8877342"/>
            <a:ext cx="3802056" cy="1334176"/>
          </a:xfrm>
          <a:custGeom>
            <a:avLst/>
            <a:gdLst/>
            <a:ahLst/>
            <a:cxnLst/>
            <a:rect r="r" b="b" t="t" l="l"/>
            <a:pathLst>
              <a:path h="1334176" w="3802056">
                <a:moveTo>
                  <a:pt x="3802057" y="1334176"/>
                </a:moveTo>
                <a:lnTo>
                  <a:pt x="0" y="1334176"/>
                </a:lnTo>
                <a:lnTo>
                  <a:pt x="0" y="0"/>
                </a:lnTo>
                <a:lnTo>
                  <a:pt x="3802057" y="0"/>
                </a:lnTo>
                <a:lnTo>
                  <a:pt x="3802057" y="133417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7120858">
            <a:off x="316477" y="7976402"/>
            <a:ext cx="2138345" cy="3269406"/>
          </a:xfrm>
          <a:custGeom>
            <a:avLst/>
            <a:gdLst/>
            <a:ahLst/>
            <a:cxnLst/>
            <a:rect r="r" b="b" t="t" l="l"/>
            <a:pathLst>
              <a:path h="3269406" w="2138345">
                <a:moveTo>
                  <a:pt x="2138346" y="3269406"/>
                </a:moveTo>
                <a:lnTo>
                  <a:pt x="0" y="3269406"/>
                </a:lnTo>
                <a:lnTo>
                  <a:pt x="0" y="0"/>
                </a:lnTo>
                <a:lnTo>
                  <a:pt x="2138346" y="0"/>
                </a:lnTo>
                <a:lnTo>
                  <a:pt x="2138346" y="326940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413472" y="3169837"/>
            <a:ext cx="4569134" cy="3818245"/>
            <a:chOff x="0" y="0"/>
            <a:chExt cx="1203393" cy="100562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03393" cy="1005628"/>
            </a:xfrm>
            <a:custGeom>
              <a:avLst/>
              <a:gdLst/>
              <a:ahLst/>
              <a:cxnLst/>
              <a:rect r="r" b="b" t="t" l="l"/>
              <a:pathLst>
                <a:path h="1005628" w="1203393">
                  <a:moveTo>
                    <a:pt x="0" y="0"/>
                  </a:moveTo>
                  <a:lnTo>
                    <a:pt x="1203393" y="0"/>
                  </a:lnTo>
                  <a:lnTo>
                    <a:pt x="1203393" y="1005628"/>
                  </a:lnTo>
                  <a:lnTo>
                    <a:pt x="0" y="1005628"/>
                  </a:lnTo>
                  <a:close/>
                </a:path>
              </a:pathLst>
            </a:custGeom>
            <a:solidFill>
              <a:srgbClr val="FCE2D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1203393" cy="10723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00"/>
                </a:lnSpc>
              </a:pPr>
            </a:p>
          </p:txBody>
        </p:sp>
      </p:grpSp>
      <p:graphicFrame>
        <p:nvGraphicFramePr>
          <p:cNvPr name="Table 8" id="8"/>
          <p:cNvGraphicFramePr>
            <a:graphicFrameLocks noGrp="true"/>
          </p:cNvGraphicFramePr>
          <p:nvPr/>
        </p:nvGraphicFramePr>
        <p:xfrm>
          <a:off x="5483428" y="2816660"/>
          <a:ext cx="11775872" cy="4986770"/>
        </p:xfrm>
        <a:graphic>
          <a:graphicData uri="http://schemas.openxmlformats.org/drawingml/2006/table">
            <a:tbl>
              <a:tblPr/>
              <a:tblGrid>
                <a:gridCol w="6337405"/>
                <a:gridCol w="5438467"/>
              </a:tblGrid>
              <a:tr h="98702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764D4C"/>
                          </a:solidFill>
                          <a:latin typeface="Berkshire Swash"/>
                          <a:ea typeface="Berkshire Swash"/>
                          <a:cs typeface="Berkshire Swash"/>
                          <a:sym typeface="Berkshire Swash"/>
                        </a:rPr>
                        <a:t>Ventajas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5E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764D4C"/>
                          </a:solidFill>
                          <a:latin typeface="Berkshire Swash"/>
                          <a:ea typeface="Berkshire Swash"/>
                          <a:cs typeface="Berkshire Swash"/>
                          <a:sym typeface="Berkshire Swash"/>
                        </a:rPr>
                        <a:t>Desventajas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5E6"/>
                    </a:solidFill>
                  </a:tcPr>
                </a:tc>
              </a:tr>
              <a:tr h="98702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Mejores estadísticas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Alto  costo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702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Toma de decisiones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Privacidad y seguridad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702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Experiencias de clientes personalizadas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Complejidad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866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Mejor eficiencia operativa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Calidad de datos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9" id="9"/>
          <p:cNvSpPr txBox="true"/>
          <p:nvPr/>
        </p:nvSpPr>
        <p:spPr>
          <a:xfrm rot="0">
            <a:off x="3731240" y="1209675"/>
            <a:ext cx="11000957" cy="1034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8000">
                <a:solidFill>
                  <a:srgbClr val="764D4C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Ventajas y desventajas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4512245" y="1028700"/>
            <a:ext cx="3802056" cy="1334176"/>
          </a:xfrm>
          <a:custGeom>
            <a:avLst/>
            <a:gdLst/>
            <a:ahLst/>
            <a:cxnLst/>
            <a:rect r="r" b="b" t="t" l="l"/>
            <a:pathLst>
              <a:path h="1334176" w="3802056">
                <a:moveTo>
                  <a:pt x="0" y="0"/>
                </a:moveTo>
                <a:lnTo>
                  <a:pt x="3802056" y="0"/>
                </a:lnTo>
                <a:lnTo>
                  <a:pt x="3802056" y="1334176"/>
                </a:lnTo>
                <a:lnTo>
                  <a:pt x="0" y="13341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26301" y="1028700"/>
            <a:ext cx="3802056" cy="1334176"/>
          </a:xfrm>
          <a:custGeom>
            <a:avLst/>
            <a:gdLst/>
            <a:ahLst/>
            <a:cxnLst/>
            <a:rect r="r" b="b" t="t" l="l"/>
            <a:pathLst>
              <a:path h="1334176" w="3802056">
                <a:moveTo>
                  <a:pt x="0" y="0"/>
                </a:moveTo>
                <a:lnTo>
                  <a:pt x="3802056" y="0"/>
                </a:lnTo>
                <a:lnTo>
                  <a:pt x="3802056" y="1334176"/>
                </a:lnTo>
                <a:lnTo>
                  <a:pt x="0" y="13341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5523112">
            <a:off x="14834490" y="4858026"/>
            <a:ext cx="389414" cy="580427"/>
          </a:xfrm>
          <a:custGeom>
            <a:avLst/>
            <a:gdLst/>
            <a:ahLst/>
            <a:cxnLst/>
            <a:rect r="r" b="b" t="t" l="l"/>
            <a:pathLst>
              <a:path h="580427" w="389414">
                <a:moveTo>
                  <a:pt x="0" y="0"/>
                </a:moveTo>
                <a:lnTo>
                  <a:pt x="389414" y="0"/>
                </a:lnTo>
                <a:lnTo>
                  <a:pt x="389414" y="580427"/>
                </a:lnTo>
                <a:lnTo>
                  <a:pt x="0" y="58042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28700" y="3656559"/>
            <a:ext cx="3610015" cy="2787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189"/>
              </a:lnSpc>
            </a:pPr>
            <a:r>
              <a:rPr lang="en-US" sz="2199" spc="219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Las ventajas y desventajas pueden crear un equilibrio en un sistema como este. Es por ello que BIG DATA en la actualidad es una actividad muy común.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-5523112">
            <a:off x="14834490" y="5673374"/>
            <a:ext cx="389414" cy="580427"/>
          </a:xfrm>
          <a:custGeom>
            <a:avLst/>
            <a:gdLst/>
            <a:ahLst/>
            <a:cxnLst/>
            <a:rect r="r" b="b" t="t" l="l"/>
            <a:pathLst>
              <a:path h="580427" w="389414">
                <a:moveTo>
                  <a:pt x="0" y="0"/>
                </a:moveTo>
                <a:lnTo>
                  <a:pt x="389414" y="0"/>
                </a:lnTo>
                <a:lnTo>
                  <a:pt x="389414" y="580427"/>
                </a:lnTo>
                <a:lnTo>
                  <a:pt x="0" y="58042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523112">
            <a:off x="14834490" y="6492895"/>
            <a:ext cx="389414" cy="580427"/>
          </a:xfrm>
          <a:custGeom>
            <a:avLst/>
            <a:gdLst/>
            <a:ahLst/>
            <a:cxnLst/>
            <a:rect r="r" b="b" t="t" l="l"/>
            <a:pathLst>
              <a:path h="580427" w="389414">
                <a:moveTo>
                  <a:pt x="0" y="0"/>
                </a:moveTo>
                <a:lnTo>
                  <a:pt x="389414" y="0"/>
                </a:lnTo>
                <a:lnTo>
                  <a:pt x="389414" y="580427"/>
                </a:lnTo>
                <a:lnTo>
                  <a:pt x="0" y="58042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523112">
            <a:off x="14834490" y="7308243"/>
            <a:ext cx="389414" cy="580427"/>
          </a:xfrm>
          <a:custGeom>
            <a:avLst/>
            <a:gdLst/>
            <a:ahLst/>
            <a:cxnLst/>
            <a:rect r="r" b="b" t="t" l="l"/>
            <a:pathLst>
              <a:path h="580427" w="389414">
                <a:moveTo>
                  <a:pt x="0" y="0"/>
                </a:moveTo>
                <a:lnTo>
                  <a:pt x="389414" y="0"/>
                </a:lnTo>
                <a:lnTo>
                  <a:pt x="389414" y="580428"/>
                </a:lnTo>
                <a:lnTo>
                  <a:pt x="0" y="58042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0">
            <a:off x="14327772" y="6172200"/>
            <a:ext cx="5863057" cy="4114800"/>
          </a:xfrm>
          <a:custGeom>
            <a:avLst/>
            <a:gdLst/>
            <a:ahLst/>
            <a:cxnLst/>
            <a:rect r="r" b="b" t="t" l="l"/>
            <a:pathLst>
              <a:path h="4114800" w="5863057">
                <a:moveTo>
                  <a:pt x="5863056" y="0"/>
                </a:moveTo>
                <a:lnTo>
                  <a:pt x="0" y="0"/>
                </a:lnTo>
                <a:lnTo>
                  <a:pt x="0" y="4114800"/>
                </a:lnTo>
                <a:lnTo>
                  <a:pt x="5863056" y="4114800"/>
                </a:lnTo>
                <a:lnTo>
                  <a:pt x="5863056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471448">
            <a:off x="-781082" y="5946669"/>
            <a:ext cx="4623188" cy="6547062"/>
          </a:xfrm>
          <a:custGeom>
            <a:avLst/>
            <a:gdLst/>
            <a:ahLst/>
            <a:cxnLst/>
            <a:rect r="r" b="b" t="t" l="l"/>
            <a:pathLst>
              <a:path h="6547062" w="4623188">
                <a:moveTo>
                  <a:pt x="0" y="0"/>
                </a:moveTo>
                <a:lnTo>
                  <a:pt x="4623188" y="0"/>
                </a:lnTo>
                <a:lnTo>
                  <a:pt x="4623188" y="6547062"/>
                </a:lnTo>
                <a:lnTo>
                  <a:pt x="0" y="6547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4490644" y="8591212"/>
            <a:ext cx="3802056" cy="1334176"/>
          </a:xfrm>
          <a:custGeom>
            <a:avLst/>
            <a:gdLst/>
            <a:ahLst/>
            <a:cxnLst/>
            <a:rect r="r" b="b" t="t" l="l"/>
            <a:pathLst>
              <a:path h="1334176" w="3802056">
                <a:moveTo>
                  <a:pt x="0" y="1334176"/>
                </a:moveTo>
                <a:lnTo>
                  <a:pt x="3802056" y="1334176"/>
                </a:lnTo>
                <a:lnTo>
                  <a:pt x="3802056" y="0"/>
                </a:lnTo>
                <a:lnTo>
                  <a:pt x="0" y="0"/>
                </a:lnTo>
                <a:lnTo>
                  <a:pt x="0" y="133417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15425816" y="4076905"/>
            <a:ext cx="3666968" cy="1286772"/>
          </a:xfrm>
          <a:custGeom>
            <a:avLst/>
            <a:gdLst/>
            <a:ahLst/>
            <a:cxnLst/>
            <a:rect r="r" b="b" t="t" l="l"/>
            <a:pathLst>
              <a:path h="1286772" w="3666968">
                <a:moveTo>
                  <a:pt x="0" y="0"/>
                </a:moveTo>
                <a:lnTo>
                  <a:pt x="3666968" y="0"/>
                </a:lnTo>
                <a:lnTo>
                  <a:pt x="3666968" y="1286772"/>
                </a:lnTo>
                <a:lnTo>
                  <a:pt x="0" y="12867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106648">
            <a:off x="580080" y="7688062"/>
            <a:ext cx="1795551" cy="3958508"/>
          </a:xfrm>
          <a:custGeom>
            <a:avLst/>
            <a:gdLst/>
            <a:ahLst/>
            <a:cxnLst/>
            <a:rect r="r" b="b" t="t" l="l"/>
            <a:pathLst>
              <a:path h="3958508" w="1795551">
                <a:moveTo>
                  <a:pt x="0" y="0"/>
                </a:moveTo>
                <a:lnTo>
                  <a:pt x="1795551" y="0"/>
                </a:lnTo>
                <a:lnTo>
                  <a:pt x="1795551" y="3958508"/>
                </a:lnTo>
                <a:lnTo>
                  <a:pt x="0" y="39585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9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6356758">
            <a:off x="13137894" y="-2377329"/>
            <a:ext cx="5385744" cy="6453506"/>
          </a:xfrm>
          <a:custGeom>
            <a:avLst/>
            <a:gdLst/>
            <a:ahLst/>
            <a:cxnLst/>
            <a:rect r="r" b="b" t="t" l="l"/>
            <a:pathLst>
              <a:path h="6453506" w="5385744">
                <a:moveTo>
                  <a:pt x="0" y="0"/>
                </a:moveTo>
                <a:lnTo>
                  <a:pt x="5385744" y="0"/>
                </a:lnTo>
                <a:lnTo>
                  <a:pt x="5385744" y="6453506"/>
                </a:lnTo>
                <a:lnTo>
                  <a:pt x="0" y="64535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-3807461">
            <a:off x="15077065" y="-200392"/>
            <a:ext cx="2710152" cy="4143666"/>
          </a:xfrm>
          <a:custGeom>
            <a:avLst/>
            <a:gdLst/>
            <a:ahLst/>
            <a:cxnLst/>
            <a:rect r="r" b="b" t="t" l="l"/>
            <a:pathLst>
              <a:path h="4143666" w="2710152">
                <a:moveTo>
                  <a:pt x="2710153" y="0"/>
                </a:moveTo>
                <a:lnTo>
                  <a:pt x="0" y="0"/>
                </a:lnTo>
                <a:lnTo>
                  <a:pt x="0" y="4143666"/>
                </a:lnTo>
                <a:lnTo>
                  <a:pt x="2710153" y="4143666"/>
                </a:lnTo>
                <a:lnTo>
                  <a:pt x="271015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293425" y="800559"/>
            <a:ext cx="10694935" cy="1034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80"/>
              </a:lnSpc>
            </a:pPr>
            <a:r>
              <a:rPr lang="en-US" sz="8000">
                <a:solidFill>
                  <a:srgbClr val="764D4C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¿Cómo funciona?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813495" y="2059183"/>
            <a:ext cx="4827398" cy="5787014"/>
            <a:chOff x="0" y="0"/>
            <a:chExt cx="1271413" cy="152415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271413" cy="1524152"/>
            </a:xfrm>
            <a:custGeom>
              <a:avLst/>
              <a:gdLst/>
              <a:ahLst/>
              <a:cxnLst/>
              <a:rect r="r" b="b" t="t" l="l"/>
              <a:pathLst>
                <a:path h="1524152" w="1271413">
                  <a:moveTo>
                    <a:pt x="40094" y="0"/>
                  </a:moveTo>
                  <a:lnTo>
                    <a:pt x="1231320" y="0"/>
                  </a:lnTo>
                  <a:cubicBezTo>
                    <a:pt x="1241953" y="0"/>
                    <a:pt x="1252151" y="4224"/>
                    <a:pt x="1259670" y="11743"/>
                  </a:cubicBezTo>
                  <a:cubicBezTo>
                    <a:pt x="1267189" y="19262"/>
                    <a:pt x="1271413" y="29460"/>
                    <a:pt x="1271413" y="40094"/>
                  </a:cubicBezTo>
                  <a:lnTo>
                    <a:pt x="1271413" y="1484058"/>
                  </a:lnTo>
                  <a:cubicBezTo>
                    <a:pt x="1271413" y="1506201"/>
                    <a:pt x="1253463" y="1524152"/>
                    <a:pt x="1231320" y="1524152"/>
                  </a:cubicBezTo>
                  <a:lnTo>
                    <a:pt x="40094" y="1524152"/>
                  </a:lnTo>
                  <a:cubicBezTo>
                    <a:pt x="29460" y="1524152"/>
                    <a:pt x="19262" y="1519928"/>
                    <a:pt x="11743" y="1512409"/>
                  </a:cubicBezTo>
                  <a:cubicBezTo>
                    <a:pt x="4224" y="1504890"/>
                    <a:pt x="0" y="1494692"/>
                    <a:pt x="0" y="1484058"/>
                  </a:cubicBezTo>
                  <a:lnTo>
                    <a:pt x="0" y="40094"/>
                  </a:lnTo>
                  <a:cubicBezTo>
                    <a:pt x="0" y="17951"/>
                    <a:pt x="17951" y="0"/>
                    <a:pt x="40094" y="0"/>
                  </a:cubicBezTo>
                  <a:close/>
                </a:path>
              </a:pathLst>
            </a:custGeom>
            <a:solidFill>
              <a:srgbClr val="FCE2DB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66675"/>
              <a:ext cx="1271413" cy="15908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0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2123179" y="2403475"/>
            <a:ext cx="4276765" cy="541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00"/>
              </a:lnSpc>
            </a:pPr>
            <a:r>
              <a:rPr lang="en-US" b="true" sz="2000" spc="200">
                <a:solidFill>
                  <a:srgbClr val="000000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1. Integrar:</a:t>
            </a:r>
            <a:r>
              <a:rPr lang="en-US" sz="2000" spc="20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2000" spc="20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El big data concentra datos de numerosas fuentes y aplicaciones distintas.</a:t>
            </a:r>
          </a:p>
          <a:p>
            <a:pPr algn="just">
              <a:lnSpc>
                <a:spcPts val="3189"/>
              </a:lnSpc>
            </a:pPr>
            <a:r>
              <a:rPr lang="en-US" sz="2199" spc="219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Durante la integración, es necesario incorporar los datos, procesarlos y asegurarse de que estén formateados y disponibles de tal forma que los analistas empresariales puedan empezar a utilizarlos.</a:t>
            </a:r>
          </a:p>
          <a:p>
            <a:pPr algn="just">
              <a:lnSpc>
                <a:spcPts val="2900"/>
              </a:lnSpc>
            </a:pP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8517929" y="5473505"/>
            <a:ext cx="3094916" cy="3111890"/>
          </a:xfrm>
          <a:custGeom>
            <a:avLst/>
            <a:gdLst/>
            <a:ahLst/>
            <a:cxnLst/>
            <a:rect r="r" b="b" t="t" l="l"/>
            <a:pathLst>
              <a:path h="3111890" w="3094916">
                <a:moveTo>
                  <a:pt x="0" y="0"/>
                </a:moveTo>
                <a:lnTo>
                  <a:pt x="3094915" y="0"/>
                </a:lnTo>
                <a:lnTo>
                  <a:pt x="3094915" y="3111890"/>
                </a:lnTo>
                <a:lnTo>
                  <a:pt x="0" y="311189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6973508" y="2446409"/>
            <a:ext cx="4463710" cy="5370441"/>
            <a:chOff x="0" y="0"/>
            <a:chExt cx="1175627" cy="141443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175627" cy="1414437"/>
            </a:xfrm>
            <a:custGeom>
              <a:avLst/>
              <a:gdLst/>
              <a:ahLst/>
              <a:cxnLst/>
              <a:rect r="r" b="b" t="t" l="l"/>
              <a:pathLst>
                <a:path h="1414437" w="1175627">
                  <a:moveTo>
                    <a:pt x="43360" y="0"/>
                  </a:moveTo>
                  <a:lnTo>
                    <a:pt x="1132267" y="0"/>
                  </a:lnTo>
                  <a:cubicBezTo>
                    <a:pt x="1143767" y="0"/>
                    <a:pt x="1154796" y="4568"/>
                    <a:pt x="1162927" y="12700"/>
                  </a:cubicBezTo>
                  <a:cubicBezTo>
                    <a:pt x="1171059" y="20832"/>
                    <a:pt x="1175627" y="31860"/>
                    <a:pt x="1175627" y="43360"/>
                  </a:cubicBezTo>
                  <a:lnTo>
                    <a:pt x="1175627" y="1371077"/>
                  </a:lnTo>
                  <a:cubicBezTo>
                    <a:pt x="1175627" y="1382577"/>
                    <a:pt x="1171059" y="1393606"/>
                    <a:pt x="1162927" y="1401737"/>
                  </a:cubicBezTo>
                  <a:cubicBezTo>
                    <a:pt x="1154796" y="1409869"/>
                    <a:pt x="1143767" y="1414437"/>
                    <a:pt x="1132267" y="1414437"/>
                  </a:cubicBezTo>
                  <a:lnTo>
                    <a:pt x="43360" y="1414437"/>
                  </a:lnTo>
                  <a:cubicBezTo>
                    <a:pt x="31860" y="1414437"/>
                    <a:pt x="20832" y="1409869"/>
                    <a:pt x="12700" y="1401737"/>
                  </a:cubicBezTo>
                  <a:cubicBezTo>
                    <a:pt x="4568" y="1393606"/>
                    <a:pt x="0" y="1382577"/>
                    <a:pt x="0" y="1371077"/>
                  </a:cubicBezTo>
                  <a:lnTo>
                    <a:pt x="0" y="43360"/>
                  </a:lnTo>
                  <a:cubicBezTo>
                    <a:pt x="0" y="31860"/>
                    <a:pt x="4568" y="20832"/>
                    <a:pt x="12700" y="12700"/>
                  </a:cubicBezTo>
                  <a:cubicBezTo>
                    <a:pt x="20832" y="4568"/>
                    <a:pt x="31860" y="0"/>
                    <a:pt x="4336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908F8E"/>
              </a:solidFill>
              <a:prstDash val="solid"/>
              <a:round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66675"/>
              <a:ext cx="1175627" cy="14811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00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7211819" y="2527362"/>
            <a:ext cx="3987089" cy="4787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189"/>
              </a:lnSpc>
            </a:pPr>
            <a:r>
              <a:rPr lang="en-US" b="true" sz="2199" spc="219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2. Gestionar:</a:t>
            </a:r>
            <a:r>
              <a:rPr lang="en-US" sz="2199" spc="219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2199" spc="219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El big data requiere almacenamiento.</a:t>
            </a:r>
          </a:p>
          <a:p>
            <a:pPr algn="just">
              <a:lnSpc>
                <a:spcPts val="3189"/>
              </a:lnSpc>
            </a:pPr>
            <a:r>
              <a:rPr lang="en-US" sz="2199" spc="219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Puede almacenar sus datos de cualquier forma que desee e incorporar los requisitos de procesamiento de su preferencia y los motores de procesamiento necesarios a dichos conjuntos de datos on-demand.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1818613" y="3257550"/>
            <a:ext cx="4309058" cy="4588647"/>
            <a:chOff x="0" y="0"/>
            <a:chExt cx="1134896" cy="120853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134896" cy="1208533"/>
            </a:xfrm>
            <a:custGeom>
              <a:avLst/>
              <a:gdLst/>
              <a:ahLst/>
              <a:cxnLst/>
              <a:rect r="r" b="b" t="t" l="l"/>
              <a:pathLst>
                <a:path h="1208533" w="1134896">
                  <a:moveTo>
                    <a:pt x="44917" y="0"/>
                  </a:moveTo>
                  <a:lnTo>
                    <a:pt x="1089979" y="0"/>
                  </a:lnTo>
                  <a:cubicBezTo>
                    <a:pt x="1114786" y="0"/>
                    <a:pt x="1134896" y="20110"/>
                    <a:pt x="1134896" y="44917"/>
                  </a:cubicBezTo>
                  <a:lnTo>
                    <a:pt x="1134896" y="1163616"/>
                  </a:lnTo>
                  <a:cubicBezTo>
                    <a:pt x="1134896" y="1175529"/>
                    <a:pt x="1130164" y="1186953"/>
                    <a:pt x="1121740" y="1195377"/>
                  </a:cubicBezTo>
                  <a:cubicBezTo>
                    <a:pt x="1113317" y="1203800"/>
                    <a:pt x="1101892" y="1208533"/>
                    <a:pt x="1089979" y="1208533"/>
                  </a:cubicBezTo>
                  <a:lnTo>
                    <a:pt x="44917" y="1208533"/>
                  </a:lnTo>
                  <a:cubicBezTo>
                    <a:pt x="20110" y="1208533"/>
                    <a:pt x="0" y="1188423"/>
                    <a:pt x="0" y="1163616"/>
                  </a:cubicBezTo>
                  <a:lnTo>
                    <a:pt x="0" y="44917"/>
                  </a:lnTo>
                  <a:cubicBezTo>
                    <a:pt x="0" y="20110"/>
                    <a:pt x="20110" y="0"/>
                    <a:pt x="44917" y="0"/>
                  </a:cubicBezTo>
                  <a:close/>
                </a:path>
              </a:pathLst>
            </a:custGeom>
            <a:solidFill>
              <a:srgbClr val="F6B5BB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66675"/>
              <a:ext cx="1134896" cy="12752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00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12102403" y="3651055"/>
            <a:ext cx="3728363" cy="358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189"/>
              </a:lnSpc>
            </a:pPr>
            <a:r>
              <a:rPr lang="en-US" b="true" sz="2199" spc="219">
                <a:solidFill>
                  <a:srgbClr val="000000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3. Analizar:</a:t>
            </a:r>
            <a:r>
              <a:rPr lang="en-US" sz="2199" spc="219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2199" spc="219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La inversión en big data se rentabiliza en cuanto se analizan y utilizan los datos. Un análisis visual de sus diversos conjuntos de datos brinda una nueva claridad.</a:t>
            </a:r>
          </a:p>
          <a:p>
            <a:pPr algn="just">
              <a:lnSpc>
                <a:spcPts val="3189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118609">
            <a:off x="-164436" y="6008035"/>
            <a:ext cx="4964236" cy="7030033"/>
          </a:xfrm>
          <a:custGeom>
            <a:avLst/>
            <a:gdLst/>
            <a:ahLst/>
            <a:cxnLst/>
            <a:rect r="r" b="b" t="t" l="l"/>
            <a:pathLst>
              <a:path h="7030033" w="4964236">
                <a:moveTo>
                  <a:pt x="0" y="0"/>
                </a:moveTo>
                <a:lnTo>
                  <a:pt x="4964236" y="0"/>
                </a:lnTo>
                <a:lnTo>
                  <a:pt x="4964236" y="7030033"/>
                </a:lnTo>
                <a:lnTo>
                  <a:pt x="0" y="7030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73310" y="9000228"/>
            <a:ext cx="3802056" cy="1334176"/>
          </a:xfrm>
          <a:custGeom>
            <a:avLst/>
            <a:gdLst/>
            <a:ahLst/>
            <a:cxnLst/>
            <a:rect r="r" b="b" t="t" l="l"/>
            <a:pathLst>
              <a:path h="1334176" w="3802056">
                <a:moveTo>
                  <a:pt x="0" y="0"/>
                </a:moveTo>
                <a:lnTo>
                  <a:pt x="3802056" y="0"/>
                </a:lnTo>
                <a:lnTo>
                  <a:pt x="3802056" y="1334176"/>
                </a:lnTo>
                <a:lnTo>
                  <a:pt x="0" y="1334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184542" y="842607"/>
            <a:ext cx="3666968" cy="1286772"/>
          </a:xfrm>
          <a:custGeom>
            <a:avLst/>
            <a:gdLst/>
            <a:ahLst/>
            <a:cxnLst/>
            <a:rect r="r" b="b" t="t" l="l"/>
            <a:pathLst>
              <a:path h="1286772" w="3666968">
                <a:moveTo>
                  <a:pt x="0" y="0"/>
                </a:moveTo>
                <a:lnTo>
                  <a:pt x="3666968" y="0"/>
                </a:lnTo>
                <a:lnTo>
                  <a:pt x="3666968" y="1286772"/>
                </a:lnTo>
                <a:lnTo>
                  <a:pt x="0" y="12867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687775">
            <a:off x="1312484" y="7735401"/>
            <a:ext cx="1795551" cy="3958508"/>
          </a:xfrm>
          <a:custGeom>
            <a:avLst/>
            <a:gdLst/>
            <a:ahLst/>
            <a:cxnLst/>
            <a:rect r="r" b="b" t="t" l="l"/>
            <a:pathLst>
              <a:path h="3958508" w="1795551">
                <a:moveTo>
                  <a:pt x="0" y="0"/>
                </a:moveTo>
                <a:lnTo>
                  <a:pt x="1795551" y="0"/>
                </a:lnTo>
                <a:lnTo>
                  <a:pt x="1795551" y="3958507"/>
                </a:lnTo>
                <a:lnTo>
                  <a:pt x="0" y="39585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9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27132" y="2839695"/>
            <a:ext cx="3094916" cy="3111890"/>
          </a:xfrm>
          <a:custGeom>
            <a:avLst/>
            <a:gdLst/>
            <a:ahLst/>
            <a:cxnLst/>
            <a:rect r="r" b="b" t="t" l="l"/>
            <a:pathLst>
              <a:path h="3111890" w="3094916">
                <a:moveTo>
                  <a:pt x="0" y="0"/>
                </a:moveTo>
                <a:lnTo>
                  <a:pt x="3094916" y="0"/>
                </a:lnTo>
                <a:lnTo>
                  <a:pt x="3094916" y="3111890"/>
                </a:lnTo>
                <a:lnTo>
                  <a:pt x="0" y="31118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true" rot="-7712044">
            <a:off x="219443" y="281020"/>
            <a:ext cx="2731054" cy="4175623"/>
          </a:xfrm>
          <a:custGeom>
            <a:avLst/>
            <a:gdLst/>
            <a:ahLst/>
            <a:cxnLst/>
            <a:rect r="r" b="b" t="t" l="l"/>
            <a:pathLst>
              <a:path h="4175623" w="2731054">
                <a:moveTo>
                  <a:pt x="2731054" y="4175623"/>
                </a:moveTo>
                <a:lnTo>
                  <a:pt x="0" y="4175623"/>
                </a:lnTo>
                <a:lnTo>
                  <a:pt x="0" y="0"/>
                </a:lnTo>
                <a:lnTo>
                  <a:pt x="2731054" y="0"/>
                </a:lnTo>
                <a:lnTo>
                  <a:pt x="2731054" y="4175623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4375495">
            <a:off x="8479013" y="-3228849"/>
            <a:ext cx="4634926" cy="5664910"/>
          </a:xfrm>
          <a:custGeom>
            <a:avLst/>
            <a:gdLst/>
            <a:ahLst/>
            <a:cxnLst/>
            <a:rect r="r" b="b" t="t" l="l"/>
            <a:pathLst>
              <a:path h="5664910" w="4634926">
                <a:moveTo>
                  <a:pt x="0" y="0"/>
                </a:moveTo>
                <a:lnTo>
                  <a:pt x="4634926" y="0"/>
                </a:lnTo>
                <a:lnTo>
                  <a:pt x="4634926" y="5664909"/>
                </a:lnTo>
                <a:lnTo>
                  <a:pt x="0" y="56649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584970" y="3594663"/>
            <a:ext cx="13970659" cy="2200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0" indent="-323850" lvl="1">
              <a:lnSpc>
                <a:spcPts val="4350"/>
              </a:lnSpc>
              <a:buFont typeface="Arial"/>
              <a:buChar char="•"/>
            </a:pPr>
            <a:r>
              <a:rPr lang="en-US" sz="3000" spc="30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Chen, M.(2024, 27 de septiembre). ¿Qué es el big data?. </a:t>
            </a:r>
            <a:r>
              <a:rPr lang="en-US" sz="3000" i="true" spc="300">
                <a:solidFill>
                  <a:srgbClr val="000000"/>
                </a:solidFill>
                <a:latin typeface="Barlow Italics"/>
                <a:ea typeface="Barlow Italics"/>
                <a:cs typeface="Barlow Italics"/>
                <a:sym typeface="Barlow Italics"/>
              </a:rPr>
              <a:t>Oracle. </a:t>
            </a:r>
            <a:r>
              <a:rPr lang="en-US" sz="3000" i="true" spc="300">
                <a:solidFill>
                  <a:srgbClr val="000000"/>
                </a:solidFill>
                <a:latin typeface="Barlow Italics"/>
                <a:ea typeface="Barlow Italics"/>
                <a:cs typeface="Barlow Italics"/>
                <a:sym typeface="Barlow Italics"/>
              </a:rPr>
              <a:t>https://www.oracle.com/latam/big-data/what-is-big-data/ </a:t>
            </a:r>
          </a:p>
          <a:p>
            <a:pPr algn="just" marL="647700" indent="-323850" lvl="1">
              <a:lnSpc>
                <a:spcPts val="4350"/>
              </a:lnSpc>
              <a:buFont typeface="Arial"/>
              <a:buChar char="•"/>
            </a:pPr>
            <a:r>
              <a:rPr lang="en-US" sz="3000" i="true" spc="300">
                <a:solidFill>
                  <a:srgbClr val="000000"/>
                </a:solidFill>
                <a:latin typeface="Barlow Italics"/>
                <a:ea typeface="Barlow Italics"/>
                <a:cs typeface="Barlow Italics"/>
                <a:sym typeface="Barlow Italics"/>
              </a:rPr>
              <a:t>PowerData (s.f.). Big Data: ¿En qué consiste? Su importancia, desafíos y gobernabilidad. https://www.powerdata.es/big-data </a:t>
            </a:r>
          </a:p>
        </p:txBody>
      </p:sp>
      <p:sp>
        <p:nvSpPr>
          <p:cNvPr name="Freeform 10" id="10"/>
          <p:cNvSpPr/>
          <p:nvPr/>
        </p:nvSpPr>
        <p:spPr>
          <a:xfrm flipH="true" flipV="false" rot="0">
            <a:off x="14577299" y="6172200"/>
            <a:ext cx="5863057" cy="4114800"/>
          </a:xfrm>
          <a:custGeom>
            <a:avLst/>
            <a:gdLst/>
            <a:ahLst/>
            <a:cxnLst/>
            <a:rect r="r" b="b" t="t" l="l"/>
            <a:pathLst>
              <a:path h="4114800" w="5863057">
                <a:moveTo>
                  <a:pt x="5863057" y="0"/>
                </a:moveTo>
                <a:lnTo>
                  <a:pt x="0" y="0"/>
                </a:lnTo>
                <a:lnTo>
                  <a:pt x="0" y="4114800"/>
                </a:lnTo>
                <a:lnTo>
                  <a:pt x="5863057" y="4114800"/>
                </a:lnTo>
                <a:lnTo>
                  <a:pt x="586305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555286" y="1553821"/>
            <a:ext cx="9706246" cy="12858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99"/>
              </a:lnSpc>
            </a:pPr>
            <a:r>
              <a:rPr lang="en-US" sz="9999">
                <a:solidFill>
                  <a:srgbClr val="764D4C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Referencias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DAGz2miZjnc</dc:identifier>
  <dcterms:modified xsi:type="dcterms:W3CDTF">2011-08-01T06:04:30Z</dcterms:modified>
  <cp:revision>1</cp:revision>
  <dc:title>Presentación femenina Ilustrada rosa</dc:title>
</cp:coreProperties>
</file>